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86" r:id="rId2"/>
    <p:sldId id="287" r:id="rId3"/>
    <p:sldId id="288"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289" r:id="rId18"/>
    <p:sldId id="290" r:id="rId19"/>
    <p:sldId id="291" r:id="rId20"/>
    <p:sldId id="293" r:id="rId21"/>
    <p:sldId id="294" r:id="rId22"/>
    <p:sldId id="311" r:id="rId23"/>
    <p:sldId id="313" r:id="rId24"/>
    <p:sldId id="31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0444" autoAdjust="0"/>
  </p:normalViewPr>
  <p:slideViewPr>
    <p:cSldViewPr snapToGrid="0">
      <p:cViewPr varScale="1">
        <p:scale>
          <a:sx n="44" d="100"/>
          <a:sy n="44" d="100"/>
        </p:scale>
        <p:origin x="123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93C53D-CFEA-4CF1-8C1A-17BBD2327FD2}" type="datetimeFigureOut">
              <a:rPr lang="en-US" smtClean="0"/>
              <a:t>3/21/2022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309E6D-6B6D-413C-83DD-EFB1EDDF3216}" type="slidenum">
              <a:rPr lang="en-US" smtClean="0"/>
              <a:t>‹#›</a:t>
            </a:fld>
            <a:endParaRPr lang="en-US" dirty="0"/>
          </a:p>
        </p:txBody>
      </p:sp>
    </p:spTree>
    <p:extLst>
      <p:ext uri="{BB962C8B-B14F-4D97-AF65-F5344CB8AC3E}">
        <p14:creationId xmlns:p14="http://schemas.microsoft.com/office/powerpoint/2010/main" val="3451141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Question that arises all the time and there are many areas to consider – It is way more than just an  economic decision</a:t>
            </a:r>
          </a:p>
          <a:p>
            <a:endParaRPr lang="en-US" altLang="en-US" dirty="0"/>
          </a:p>
          <a:p>
            <a:r>
              <a:rPr lang="en-US" altLang="en-US" dirty="0"/>
              <a:t>Questions and sharing experiences are welcome at any time</a:t>
            </a:r>
            <a:r>
              <a:rPr lang="en-US" altLang="en-US" baseline="0" dirty="0"/>
              <a:t> during this session</a:t>
            </a:r>
            <a:endParaRPr lang="en-US" altLang="en-US" dirty="0"/>
          </a:p>
          <a:p>
            <a:endParaRPr lang="en-US" altLang="en-US" dirty="0"/>
          </a:p>
          <a:p>
            <a:pPr defTabSz="942289">
              <a:defRPr/>
            </a:pPr>
            <a:r>
              <a:rPr lang="en-US" altLang="en-US" dirty="0">
                <a:latin typeface="Arial" pitchFamily="34" charset="0"/>
              </a:rPr>
              <a:t>Police cases are getting the most attention these days, but this is not just a discussion related to law enforcement </a:t>
            </a:r>
          </a:p>
          <a:p>
            <a:endParaRPr lang="en-US" altLang="en-US" dirty="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293" indent="-288958" eaLnBrk="0" hangingPunct="0">
              <a:defRPr>
                <a:solidFill>
                  <a:schemeClr val="tx1"/>
                </a:solidFill>
                <a:latin typeface="Arial" charset="0"/>
              </a:defRPr>
            </a:lvl2pPr>
            <a:lvl3pPr marL="1155836" indent="-231167" eaLnBrk="0" hangingPunct="0">
              <a:defRPr>
                <a:solidFill>
                  <a:schemeClr val="tx1"/>
                </a:solidFill>
                <a:latin typeface="Arial" charset="0"/>
              </a:defRPr>
            </a:lvl3pPr>
            <a:lvl4pPr marL="1618169" indent="-231167" eaLnBrk="0" hangingPunct="0">
              <a:defRPr>
                <a:solidFill>
                  <a:schemeClr val="tx1"/>
                </a:solidFill>
                <a:latin typeface="Arial" charset="0"/>
              </a:defRPr>
            </a:lvl4pPr>
            <a:lvl5pPr marL="2080504" indent="-231167" eaLnBrk="0" hangingPunct="0">
              <a:defRPr>
                <a:solidFill>
                  <a:schemeClr val="tx1"/>
                </a:solidFill>
                <a:latin typeface="Arial" charset="0"/>
              </a:defRPr>
            </a:lvl5pPr>
            <a:lvl6pPr marL="2542838" indent="-231167" eaLnBrk="0" fontAlgn="base" hangingPunct="0">
              <a:spcBef>
                <a:spcPct val="0"/>
              </a:spcBef>
              <a:spcAft>
                <a:spcPct val="0"/>
              </a:spcAft>
              <a:defRPr>
                <a:solidFill>
                  <a:schemeClr val="tx1"/>
                </a:solidFill>
                <a:latin typeface="Arial" charset="0"/>
              </a:defRPr>
            </a:lvl6pPr>
            <a:lvl7pPr marL="3005172" indent="-231167" eaLnBrk="0" fontAlgn="base" hangingPunct="0">
              <a:spcBef>
                <a:spcPct val="0"/>
              </a:spcBef>
              <a:spcAft>
                <a:spcPct val="0"/>
              </a:spcAft>
              <a:defRPr>
                <a:solidFill>
                  <a:schemeClr val="tx1"/>
                </a:solidFill>
                <a:latin typeface="Arial" charset="0"/>
              </a:defRPr>
            </a:lvl7pPr>
            <a:lvl8pPr marL="3467507" indent="-231167" eaLnBrk="0" fontAlgn="base" hangingPunct="0">
              <a:spcBef>
                <a:spcPct val="0"/>
              </a:spcBef>
              <a:spcAft>
                <a:spcPct val="0"/>
              </a:spcAft>
              <a:defRPr>
                <a:solidFill>
                  <a:schemeClr val="tx1"/>
                </a:solidFill>
                <a:latin typeface="Arial" charset="0"/>
              </a:defRPr>
            </a:lvl8pPr>
            <a:lvl9pPr marL="3929841" indent="-231167" eaLnBrk="0" fontAlgn="base" hangingPunct="0">
              <a:spcBef>
                <a:spcPct val="0"/>
              </a:spcBef>
              <a:spcAft>
                <a:spcPct val="0"/>
              </a:spcAft>
              <a:defRPr>
                <a:solidFill>
                  <a:schemeClr val="tx1"/>
                </a:solidFill>
                <a:latin typeface="Arial" charset="0"/>
              </a:defRPr>
            </a:lvl9pPr>
          </a:lstStyle>
          <a:p>
            <a:pPr eaLnBrk="1" hangingPunct="1"/>
            <a:fld id="{6B5E6AFA-9683-44B3-8818-EA1104F07AA8}" type="slidenum">
              <a:rPr lang="en-US" altLang="en-US" smtClean="0"/>
              <a:pPr eaLnBrk="1" hangingPunct="1"/>
              <a:t>2</a:t>
            </a:fld>
            <a:endParaRPr lang="en-US" altLang="en-US" dirty="0"/>
          </a:p>
        </p:txBody>
      </p:sp>
    </p:spTree>
    <p:extLst>
      <p:ext uri="{BB962C8B-B14F-4D97-AF65-F5344CB8AC3E}">
        <p14:creationId xmlns:p14="http://schemas.microsoft.com/office/powerpoint/2010/main" val="1631003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Review on-line newspaper commentary from locals Economics can have an extra effect on Employment cases</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293" indent="-288958" eaLnBrk="0" hangingPunct="0">
              <a:defRPr>
                <a:solidFill>
                  <a:schemeClr val="tx1"/>
                </a:solidFill>
                <a:latin typeface="Arial" charset="0"/>
              </a:defRPr>
            </a:lvl2pPr>
            <a:lvl3pPr marL="1155836" indent="-231167" eaLnBrk="0" hangingPunct="0">
              <a:defRPr>
                <a:solidFill>
                  <a:schemeClr val="tx1"/>
                </a:solidFill>
                <a:latin typeface="Arial" charset="0"/>
              </a:defRPr>
            </a:lvl3pPr>
            <a:lvl4pPr marL="1618169" indent="-231167" eaLnBrk="0" hangingPunct="0">
              <a:defRPr>
                <a:solidFill>
                  <a:schemeClr val="tx1"/>
                </a:solidFill>
                <a:latin typeface="Arial" charset="0"/>
              </a:defRPr>
            </a:lvl4pPr>
            <a:lvl5pPr marL="2080504" indent="-231167" eaLnBrk="0" hangingPunct="0">
              <a:defRPr>
                <a:solidFill>
                  <a:schemeClr val="tx1"/>
                </a:solidFill>
                <a:latin typeface="Arial" charset="0"/>
              </a:defRPr>
            </a:lvl5pPr>
            <a:lvl6pPr marL="2542838" indent="-231167" eaLnBrk="0" fontAlgn="base" hangingPunct="0">
              <a:spcBef>
                <a:spcPct val="0"/>
              </a:spcBef>
              <a:spcAft>
                <a:spcPct val="0"/>
              </a:spcAft>
              <a:defRPr>
                <a:solidFill>
                  <a:schemeClr val="tx1"/>
                </a:solidFill>
                <a:latin typeface="Arial" charset="0"/>
              </a:defRPr>
            </a:lvl6pPr>
            <a:lvl7pPr marL="3005172" indent="-231167" eaLnBrk="0" fontAlgn="base" hangingPunct="0">
              <a:spcBef>
                <a:spcPct val="0"/>
              </a:spcBef>
              <a:spcAft>
                <a:spcPct val="0"/>
              </a:spcAft>
              <a:defRPr>
                <a:solidFill>
                  <a:schemeClr val="tx1"/>
                </a:solidFill>
                <a:latin typeface="Arial" charset="0"/>
              </a:defRPr>
            </a:lvl7pPr>
            <a:lvl8pPr marL="3467507" indent="-231167" eaLnBrk="0" fontAlgn="base" hangingPunct="0">
              <a:spcBef>
                <a:spcPct val="0"/>
              </a:spcBef>
              <a:spcAft>
                <a:spcPct val="0"/>
              </a:spcAft>
              <a:defRPr>
                <a:solidFill>
                  <a:schemeClr val="tx1"/>
                </a:solidFill>
                <a:latin typeface="Arial" charset="0"/>
              </a:defRPr>
            </a:lvl8pPr>
            <a:lvl9pPr marL="3929841" indent="-231167" eaLnBrk="0" fontAlgn="base" hangingPunct="0">
              <a:spcBef>
                <a:spcPct val="0"/>
              </a:spcBef>
              <a:spcAft>
                <a:spcPct val="0"/>
              </a:spcAft>
              <a:defRPr>
                <a:solidFill>
                  <a:schemeClr val="tx1"/>
                </a:solidFill>
                <a:latin typeface="Arial" charset="0"/>
              </a:defRPr>
            </a:lvl9pPr>
          </a:lstStyle>
          <a:p>
            <a:pPr eaLnBrk="1" hangingPunct="1"/>
            <a:fld id="{5344B36B-02F6-4ED0-BFED-E898F9F56C36}" type="slidenum">
              <a:rPr lang="en-US" altLang="en-US" smtClean="0"/>
              <a:pPr eaLnBrk="1" hangingPunct="1"/>
              <a:t>12</a:t>
            </a:fld>
            <a:endParaRPr lang="en-US" altLang="en-US" dirty="0"/>
          </a:p>
        </p:txBody>
      </p:sp>
    </p:spTree>
    <p:extLst>
      <p:ext uri="{BB962C8B-B14F-4D97-AF65-F5344CB8AC3E}">
        <p14:creationId xmlns:p14="http://schemas.microsoft.com/office/powerpoint/2010/main" val="1151663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We have dealt with guys like, Jerry Spence, who will demand millions for a broken finger.</a:t>
            </a:r>
          </a:p>
          <a:p>
            <a:r>
              <a:rPr lang="en-US" altLang="en-US" dirty="0"/>
              <a:t>Not guilty verdicts get less publicity</a:t>
            </a:r>
            <a:r>
              <a:rPr lang="en-US" altLang="en-US" baseline="0" dirty="0"/>
              <a:t> as do verdict reductions</a:t>
            </a:r>
            <a:endParaRPr lang="en-US" altLang="en-US" dirty="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293" indent="-288958" eaLnBrk="0" hangingPunct="0">
              <a:defRPr>
                <a:solidFill>
                  <a:schemeClr val="tx1"/>
                </a:solidFill>
                <a:latin typeface="Arial" charset="0"/>
              </a:defRPr>
            </a:lvl2pPr>
            <a:lvl3pPr marL="1155836" indent="-231167" eaLnBrk="0" hangingPunct="0">
              <a:defRPr>
                <a:solidFill>
                  <a:schemeClr val="tx1"/>
                </a:solidFill>
                <a:latin typeface="Arial" charset="0"/>
              </a:defRPr>
            </a:lvl3pPr>
            <a:lvl4pPr marL="1618169" indent="-231167" eaLnBrk="0" hangingPunct="0">
              <a:defRPr>
                <a:solidFill>
                  <a:schemeClr val="tx1"/>
                </a:solidFill>
                <a:latin typeface="Arial" charset="0"/>
              </a:defRPr>
            </a:lvl4pPr>
            <a:lvl5pPr marL="2080504" indent="-231167" eaLnBrk="0" hangingPunct="0">
              <a:defRPr>
                <a:solidFill>
                  <a:schemeClr val="tx1"/>
                </a:solidFill>
                <a:latin typeface="Arial" charset="0"/>
              </a:defRPr>
            </a:lvl5pPr>
            <a:lvl6pPr marL="2542838" indent="-231167" eaLnBrk="0" fontAlgn="base" hangingPunct="0">
              <a:spcBef>
                <a:spcPct val="0"/>
              </a:spcBef>
              <a:spcAft>
                <a:spcPct val="0"/>
              </a:spcAft>
              <a:defRPr>
                <a:solidFill>
                  <a:schemeClr val="tx1"/>
                </a:solidFill>
                <a:latin typeface="Arial" charset="0"/>
              </a:defRPr>
            </a:lvl6pPr>
            <a:lvl7pPr marL="3005172" indent="-231167" eaLnBrk="0" fontAlgn="base" hangingPunct="0">
              <a:spcBef>
                <a:spcPct val="0"/>
              </a:spcBef>
              <a:spcAft>
                <a:spcPct val="0"/>
              </a:spcAft>
              <a:defRPr>
                <a:solidFill>
                  <a:schemeClr val="tx1"/>
                </a:solidFill>
                <a:latin typeface="Arial" charset="0"/>
              </a:defRPr>
            </a:lvl7pPr>
            <a:lvl8pPr marL="3467507" indent="-231167" eaLnBrk="0" fontAlgn="base" hangingPunct="0">
              <a:spcBef>
                <a:spcPct val="0"/>
              </a:spcBef>
              <a:spcAft>
                <a:spcPct val="0"/>
              </a:spcAft>
              <a:defRPr>
                <a:solidFill>
                  <a:schemeClr val="tx1"/>
                </a:solidFill>
                <a:latin typeface="Arial" charset="0"/>
              </a:defRPr>
            </a:lvl8pPr>
            <a:lvl9pPr marL="3929841" indent="-231167" eaLnBrk="0" fontAlgn="base" hangingPunct="0">
              <a:spcBef>
                <a:spcPct val="0"/>
              </a:spcBef>
              <a:spcAft>
                <a:spcPct val="0"/>
              </a:spcAft>
              <a:defRPr>
                <a:solidFill>
                  <a:schemeClr val="tx1"/>
                </a:solidFill>
                <a:latin typeface="Arial" charset="0"/>
              </a:defRPr>
            </a:lvl9pPr>
          </a:lstStyle>
          <a:p>
            <a:pPr eaLnBrk="1" hangingPunct="1"/>
            <a:fld id="{AD451AAA-405A-43A2-8319-216DC2FA47BD}" type="slidenum">
              <a:rPr lang="en-US" altLang="en-US" smtClean="0"/>
              <a:pPr eaLnBrk="1" hangingPunct="1"/>
              <a:t>13</a:t>
            </a:fld>
            <a:endParaRPr lang="en-US" altLang="en-US" dirty="0"/>
          </a:p>
        </p:txBody>
      </p:sp>
    </p:spTree>
    <p:extLst>
      <p:ext uri="{BB962C8B-B14F-4D97-AF65-F5344CB8AC3E}">
        <p14:creationId xmlns:p14="http://schemas.microsoft.com/office/powerpoint/2010/main" val="4133698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Venue research use Madison county as an example of why a “judicial H-hole” may not have that large an effect on your claim.  Class actions</a:t>
            </a:r>
          </a:p>
          <a:p>
            <a:r>
              <a:rPr lang="en-US" altLang="en-US" dirty="0"/>
              <a:t>Even</a:t>
            </a:r>
            <a:r>
              <a:rPr lang="en-US" altLang="en-US" baseline="0" dirty="0"/>
              <a:t> though many times Federal jurisdictions get more attention ,due to no immunities and large attorney fee rewards</a:t>
            </a:r>
          </a:p>
          <a:p>
            <a:r>
              <a:rPr lang="en-US" altLang="en-US" baseline="0" dirty="0"/>
              <a:t>State venues can be used if they are considered more plaintiff oriented.</a:t>
            </a:r>
            <a:endParaRPr lang="en-US" altLang="en-US" dirty="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293" indent="-288958" eaLnBrk="0" hangingPunct="0">
              <a:defRPr>
                <a:solidFill>
                  <a:schemeClr val="tx1"/>
                </a:solidFill>
                <a:latin typeface="Arial" charset="0"/>
              </a:defRPr>
            </a:lvl2pPr>
            <a:lvl3pPr marL="1155836" indent="-231167" eaLnBrk="0" hangingPunct="0">
              <a:defRPr>
                <a:solidFill>
                  <a:schemeClr val="tx1"/>
                </a:solidFill>
                <a:latin typeface="Arial" charset="0"/>
              </a:defRPr>
            </a:lvl3pPr>
            <a:lvl4pPr marL="1618169" indent="-231167" eaLnBrk="0" hangingPunct="0">
              <a:defRPr>
                <a:solidFill>
                  <a:schemeClr val="tx1"/>
                </a:solidFill>
                <a:latin typeface="Arial" charset="0"/>
              </a:defRPr>
            </a:lvl4pPr>
            <a:lvl5pPr marL="2080504" indent="-231167" eaLnBrk="0" hangingPunct="0">
              <a:defRPr>
                <a:solidFill>
                  <a:schemeClr val="tx1"/>
                </a:solidFill>
                <a:latin typeface="Arial" charset="0"/>
              </a:defRPr>
            </a:lvl5pPr>
            <a:lvl6pPr marL="2542838" indent="-231167" eaLnBrk="0" fontAlgn="base" hangingPunct="0">
              <a:spcBef>
                <a:spcPct val="0"/>
              </a:spcBef>
              <a:spcAft>
                <a:spcPct val="0"/>
              </a:spcAft>
              <a:defRPr>
                <a:solidFill>
                  <a:schemeClr val="tx1"/>
                </a:solidFill>
                <a:latin typeface="Arial" charset="0"/>
              </a:defRPr>
            </a:lvl6pPr>
            <a:lvl7pPr marL="3005172" indent="-231167" eaLnBrk="0" fontAlgn="base" hangingPunct="0">
              <a:spcBef>
                <a:spcPct val="0"/>
              </a:spcBef>
              <a:spcAft>
                <a:spcPct val="0"/>
              </a:spcAft>
              <a:defRPr>
                <a:solidFill>
                  <a:schemeClr val="tx1"/>
                </a:solidFill>
                <a:latin typeface="Arial" charset="0"/>
              </a:defRPr>
            </a:lvl7pPr>
            <a:lvl8pPr marL="3467507" indent="-231167" eaLnBrk="0" fontAlgn="base" hangingPunct="0">
              <a:spcBef>
                <a:spcPct val="0"/>
              </a:spcBef>
              <a:spcAft>
                <a:spcPct val="0"/>
              </a:spcAft>
              <a:defRPr>
                <a:solidFill>
                  <a:schemeClr val="tx1"/>
                </a:solidFill>
                <a:latin typeface="Arial" charset="0"/>
              </a:defRPr>
            </a:lvl8pPr>
            <a:lvl9pPr marL="3929841" indent="-231167" eaLnBrk="0" fontAlgn="base" hangingPunct="0">
              <a:spcBef>
                <a:spcPct val="0"/>
              </a:spcBef>
              <a:spcAft>
                <a:spcPct val="0"/>
              </a:spcAft>
              <a:defRPr>
                <a:solidFill>
                  <a:schemeClr val="tx1"/>
                </a:solidFill>
                <a:latin typeface="Arial" charset="0"/>
              </a:defRPr>
            </a:lvl9pPr>
          </a:lstStyle>
          <a:p>
            <a:pPr eaLnBrk="1" hangingPunct="1"/>
            <a:fld id="{9B4D2969-2647-4069-88BC-8A2B7EC07C97}" type="slidenum">
              <a:rPr lang="en-US" altLang="en-US" smtClean="0"/>
              <a:pPr eaLnBrk="1" hangingPunct="1"/>
              <a:t>14</a:t>
            </a:fld>
            <a:endParaRPr lang="en-US" altLang="en-US" dirty="0"/>
          </a:p>
        </p:txBody>
      </p:sp>
    </p:spTree>
    <p:extLst>
      <p:ext uri="{BB962C8B-B14F-4D97-AF65-F5344CB8AC3E}">
        <p14:creationId xmlns:p14="http://schemas.microsoft.com/office/powerpoint/2010/main" val="1472699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0" lvl="1">
              <a:defRPr/>
            </a:pPr>
            <a:r>
              <a:rPr lang="en-US" altLang="en-US" sz="2500" dirty="0">
                <a:effectLst>
                  <a:outerShdw blurRad="38100" dist="38100" dir="2700000" algn="tl">
                    <a:srgbClr val="000000">
                      <a:alpha val="43137"/>
                    </a:srgbClr>
                  </a:outerShdw>
                </a:effectLst>
              </a:rPr>
              <a:t>Willful or in Bad Faith – Insurance can waive </a:t>
            </a:r>
          </a:p>
          <a:p>
            <a:pPr marL="0" lvl="1">
              <a:defRPr/>
            </a:pPr>
            <a:r>
              <a:rPr lang="en-US" altLang="en-US" sz="2500" dirty="0">
                <a:effectLst>
                  <a:outerShdw blurRad="38100" dist="38100" dir="2700000" algn="tl">
                    <a:srgbClr val="000000">
                      <a:alpha val="43137"/>
                    </a:srgbClr>
                  </a:outerShdw>
                </a:effectLst>
              </a:rPr>
              <a:t>Madison decision + Cicero</a:t>
            </a:r>
          </a:p>
          <a:p>
            <a:pPr>
              <a:defRPr/>
            </a:pPr>
            <a:endParaRPr lang="en-US" dirty="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293" indent="-288958" eaLnBrk="0" hangingPunct="0">
              <a:defRPr>
                <a:solidFill>
                  <a:schemeClr val="tx1"/>
                </a:solidFill>
                <a:latin typeface="Arial" charset="0"/>
              </a:defRPr>
            </a:lvl2pPr>
            <a:lvl3pPr marL="1155836" indent="-231167" eaLnBrk="0" hangingPunct="0">
              <a:defRPr>
                <a:solidFill>
                  <a:schemeClr val="tx1"/>
                </a:solidFill>
                <a:latin typeface="Arial" charset="0"/>
              </a:defRPr>
            </a:lvl3pPr>
            <a:lvl4pPr marL="1618169" indent="-231167" eaLnBrk="0" hangingPunct="0">
              <a:defRPr>
                <a:solidFill>
                  <a:schemeClr val="tx1"/>
                </a:solidFill>
                <a:latin typeface="Arial" charset="0"/>
              </a:defRPr>
            </a:lvl4pPr>
            <a:lvl5pPr marL="2080504" indent="-231167" eaLnBrk="0" hangingPunct="0">
              <a:defRPr>
                <a:solidFill>
                  <a:schemeClr val="tx1"/>
                </a:solidFill>
                <a:latin typeface="Arial" charset="0"/>
              </a:defRPr>
            </a:lvl5pPr>
            <a:lvl6pPr marL="2542838" indent="-231167" eaLnBrk="0" fontAlgn="base" hangingPunct="0">
              <a:spcBef>
                <a:spcPct val="0"/>
              </a:spcBef>
              <a:spcAft>
                <a:spcPct val="0"/>
              </a:spcAft>
              <a:defRPr>
                <a:solidFill>
                  <a:schemeClr val="tx1"/>
                </a:solidFill>
                <a:latin typeface="Arial" charset="0"/>
              </a:defRPr>
            </a:lvl6pPr>
            <a:lvl7pPr marL="3005172" indent="-231167" eaLnBrk="0" fontAlgn="base" hangingPunct="0">
              <a:spcBef>
                <a:spcPct val="0"/>
              </a:spcBef>
              <a:spcAft>
                <a:spcPct val="0"/>
              </a:spcAft>
              <a:defRPr>
                <a:solidFill>
                  <a:schemeClr val="tx1"/>
                </a:solidFill>
                <a:latin typeface="Arial" charset="0"/>
              </a:defRPr>
            </a:lvl7pPr>
            <a:lvl8pPr marL="3467507" indent="-231167" eaLnBrk="0" fontAlgn="base" hangingPunct="0">
              <a:spcBef>
                <a:spcPct val="0"/>
              </a:spcBef>
              <a:spcAft>
                <a:spcPct val="0"/>
              </a:spcAft>
              <a:defRPr>
                <a:solidFill>
                  <a:schemeClr val="tx1"/>
                </a:solidFill>
                <a:latin typeface="Arial" charset="0"/>
              </a:defRPr>
            </a:lvl8pPr>
            <a:lvl9pPr marL="3929841" indent="-231167" eaLnBrk="0" fontAlgn="base" hangingPunct="0">
              <a:spcBef>
                <a:spcPct val="0"/>
              </a:spcBef>
              <a:spcAft>
                <a:spcPct val="0"/>
              </a:spcAft>
              <a:defRPr>
                <a:solidFill>
                  <a:schemeClr val="tx1"/>
                </a:solidFill>
                <a:latin typeface="Arial" charset="0"/>
              </a:defRPr>
            </a:lvl9pPr>
          </a:lstStyle>
          <a:p>
            <a:pPr eaLnBrk="1" hangingPunct="1"/>
            <a:fld id="{56CCCF49-AF13-4717-A880-C5A94655BF2A}" type="slidenum">
              <a:rPr lang="en-US" altLang="en-US" smtClean="0"/>
              <a:pPr eaLnBrk="1" hangingPunct="1"/>
              <a:t>15</a:t>
            </a:fld>
            <a:endParaRPr lang="en-US" altLang="en-US" dirty="0"/>
          </a:p>
        </p:txBody>
      </p:sp>
    </p:spTree>
    <p:extLst>
      <p:ext uri="{BB962C8B-B14F-4D97-AF65-F5344CB8AC3E}">
        <p14:creationId xmlns:p14="http://schemas.microsoft.com/office/powerpoint/2010/main" val="1040766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Arizona case + Missouri Bus cases</a:t>
            </a: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293" indent="-288958" eaLnBrk="0" hangingPunct="0">
              <a:defRPr>
                <a:solidFill>
                  <a:schemeClr val="tx1"/>
                </a:solidFill>
                <a:latin typeface="Arial" charset="0"/>
              </a:defRPr>
            </a:lvl2pPr>
            <a:lvl3pPr marL="1155836" indent="-231167" eaLnBrk="0" hangingPunct="0">
              <a:defRPr>
                <a:solidFill>
                  <a:schemeClr val="tx1"/>
                </a:solidFill>
                <a:latin typeface="Arial" charset="0"/>
              </a:defRPr>
            </a:lvl3pPr>
            <a:lvl4pPr marL="1618169" indent="-231167" eaLnBrk="0" hangingPunct="0">
              <a:defRPr>
                <a:solidFill>
                  <a:schemeClr val="tx1"/>
                </a:solidFill>
                <a:latin typeface="Arial" charset="0"/>
              </a:defRPr>
            </a:lvl4pPr>
            <a:lvl5pPr marL="2080504" indent="-231167" eaLnBrk="0" hangingPunct="0">
              <a:defRPr>
                <a:solidFill>
                  <a:schemeClr val="tx1"/>
                </a:solidFill>
                <a:latin typeface="Arial" charset="0"/>
              </a:defRPr>
            </a:lvl5pPr>
            <a:lvl6pPr marL="2542838" indent="-231167" eaLnBrk="0" fontAlgn="base" hangingPunct="0">
              <a:spcBef>
                <a:spcPct val="0"/>
              </a:spcBef>
              <a:spcAft>
                <a:spcPct val="0"/>
              </a:spcAft>
              <a:defRPr>
                <a:solidFill>
                  <a:schemeClr val="tx1"/>
                </a:solidFill>
                <a:latin typeface="Arial" charset="0"/>
              </a:defRPr>
            </a:lvl6pPr>
            <a:lvl7pPr marL="3005172" indent="-231167" eaLnBrk="0" fontAlgn="base" hangingPunct="0">
              <a:spcBef>
                <a:spcPct val="0"/>
              </a:spcBef>
              <a:spcAft>
                <a:spcPct val="0"/>
              </a:spcAft>
              <a:defRPr>
                <a:solidFill>
                  <a:schemeClr val="tx1"/>
                </a:solidFill>
                <a:latin typeface="Arial" charset="0"/>
              </a:defRPr>
            </a:lvl7pPr>
            <a:lvl8pPr marL="3467507" indent="-231167" eaLnBrk="0" fontAlgn="base" hangingPunct="0">
              <a:spcBef>
                <a:spcPct val="0"/>
              </a:spcBef>
              <a:spcAft>
                <a:spcPct val="0"/>
              </a:spcAft>
              <a:defRPr>
                <a:solidFill>
                  <a:schemeClr val="tx1"/>
                </a:solidFill>
                <a:latin typeface="Arial" charset="0"/>
              </a:defRPr>
            </a:lvl8pPr>
            <a:lvl9pPr marL="3929841" indent="-231167" eaLnBrk="0" fontAlgn="base" hangingPunct="0">
              <a:spcBef>
                <a:spcPct val="0"/>
              </a:spcBef>
              <a:spcAft>
                <a:spcPct val="0"/>
              </a:spcAft>
              <a:defRPr>
                <a:solidFill>
                  <a:schemeClr val="tx1"/>
                </a:solidFill>
                <a:latin typeface="Arial" charset="0"/>
              </a:defRPr>
            </a:lvl9pPr>
          </a:lstStyle>
          <a:p>
            <a:pPr eaLnBrk="1" hangingPunct="1"/>
            <a:fld id="{BB5049FB-3727-4E86-97EF-E2859E0A77A1}" type="slidenum">
              <a:rPr lang="en-US" altLang="en-US" smtClean="0"/>
              <a:pPr eaLnBrk="1" hangingPunct="1"/>
              <a:t>18</a:t>
            </a:fld>
            <a:endParaRPr lang="en-US" altLang="en-US" dirty="0"/>
          </a:p>
        </p:txBody>
      </p:sp>
    </p:spTree>
    <p:extLst>
      <p:ext uri="{BB962C8B-B14F-4D97-AF65-F5344CB8AC3E}">
        <p14:creationId xmlns:p14="http://schemas.microsoft.com/office/powerpoint/2010/main" val="2916603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Cicero counsel – Martin Healy articulate + asked for huge amount</a:t>
            </a:r>
          </a:p>
          <a:p>
            <a:endParaRPr lang="en-US" altLang="en-US" dirty="0"/>
          </a:p>
          <a:p>
            <a:pPr defTabSz="942289">
              <a:defRPr/>
            </a:pPr>
            <a:r>
              <a:rPr lang="en-US" altLang="en-US" dirty="0">
                <a:latin typeface="Arial" pitchFamily="34" charset="0"/>
              </a:rPr>
              <a:t>Cicero defense counsel + $15m jury request</a:t>
            </a:r>
          </a:p>
          <a:p>
            <a:pPr defTabSz="942289">
              <a:defRPr/>
            </a:pPr>
            <a:endParaRPr lang="en-US" altLang="en-US" dirty="0">
              <a:latin typeface="Arial" pitchFamily="34" charset="0"/>
            </a:endParaRPr>
          </a:p>
          <a:p>
            <a:pPr defTabSz="942289">
              <a:defRPr/>
            </a:pPr>
            <a:r>
              <a:rPr lang="en-US" altLang="en-US" dirty="0">
                <a:latin typeface="Arial" pitchFamily="34" charset="0"/>
              </a:rPr>
              <a:t>Hulk Hogan $115 m verdict + $25m in punitive</a:t>
            </a:r>
            <a:r>
              <a:rPr lang="en-US" altLang="en-US" baseline="0" dirty="0">
                <a:latin typeface="Arial" pitchFamily="34" charset="0"/>
              </a:rPr>
              <a:t> damages, which are not always insurable, depending on your state</a:t>
            </a:r>
            <a:endParaRPr lang="en-US" altLang="en-US" dirty="0">
              <a:latin typeface="Arial" pitchFamily="34" charset="0"/>
            </a:endParaRPr>
          </a:p>
          <a:p>
            <a:r>
              <a:rPr lang="en-US" altLang="en-US" dirty="0"/>
              <a:t> Aaron rogers new salary </a:t>
            </a: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293" indent="-288958" eaLnBrk="0" hangingPunct="0">
              <a:defRPr>
                <a:solidFill>
                  <a:schemeClr val="tx1"/>
                </a:solidFill>
                <a:latin typeface="Arial" charset="0"/>
              </a:defRPr>
            </a:lvl2pPr>
            <a:lvl3pPr marL="1155836" indent="-231167" eaLnBrk="0" hangingPunct="0">
              <a:defRPr>
                <a:solidFill>
                  <a:schemeClr val="tx1"/>
                </a:solidFill>
                <a:latin typeface="Arial" charset="0"/>
              </a:defRPr>
            </a:lvl3pPr>
            <a:lvl4pPr marL="1618169" indent="-231167" eaLnBrk="0" hangingPunct="0">
              <a:defRPr>
                <a:solidFill>
                  <a:schemeClr val="tx1"/>
                </a:solidFill>
                <a:latin typeface="Arial" charset="0"/>
              </a:defRPr>
            </a:lvl4pPr>
            <a:lvl5pPr marL="2080504" indent="-231167" eaLnBrk="0" hangingPunct="0">
              <a:defRPr>
                <a:solidFill>
                  <a:schemeClr val="tx1"/>
                </a:solidFill>
                <a:latin typeface="Arial" charset="0"/>
              </a:defRPr>
            </a:lvl5pPr>
            <a:lvl6pPr marL="2542838" indent="-231167" eaLnBrk="0" fontAlgn="base" hangingPunct="0">
              <a:spcBef>
                <a:spcPct val="0"/>
              </a:spcBef>
              <a:spcAft>
                <a:spcPct val="0"/>
              </a:spcAft>
              <a:defRPr>
                <a:solidFill>
                  <a:schemeClr val="tx1"/>
                </a:solidFill>
                <a:latin typeface="Arial" charset="0"/>
              </a:defRPr>
            </a:lvl6pPr>
            <a:lvl7pPr marL="3005172" indent="-231167" eaLnBrk="0" fontAlgn="base" hangingPunct="0">
              <a:spcBef>
                <a:spcPct val="0"/>
              </a:spcBef>
              <a:spcAft>
                <a:spcPct val="0"/>
              </a:spcAft>
              <a:defRPr>
                <a:solidFill>
                  <a:schemeClr val="tx1"/>
                </a:solidFill>
                <a:latin typeface="Arial" charset="0"/>
              </a:defRPr>
            </a:lvl7pPr>
            <a:lvl8pPr marL="3467507" indent="-231167" eaLnBrk="0" fontAlgn="base" hangingPunct="0">
              <a:spcBef>
                <a:spcPct val="0"/>
              </a:spcBef>
              <a:spcAft>
                <a:spcPct val="0"/>
              </a:spcAft>
              <a:defRPr>
                <a:solidFill>
                  <a:schemeClr val="tx1"/>
                </a:solidFill>
                <a:latin typeface="Arial" charset="0"/>
              </a:defRPr>
            </a:lvl8pPr>
            <a:lvl9pPr marL="3929841" indent="-231167" eaLnBrk="0" fontAlgn="base" hangingPunct="0">
              <a:spcBef>
                <a:spcPct val="0"/>
              </a:spcBef>
              <a:spcAft>
                <a:spcPct val="0"/>
              </a:spcAft>
              <a:defRPr>
                <a:solidFill>
                  <a:schemeClr val="tx1"/>
                </a:solidFill>
                <a:latin typeface="Arial" charset="0"/>
              </a:defRPr>
            </a:lvl9pPr>
          </a:lstStyle>
          <a:p>
            <a:pPr eaLnBrk="1" hangingPunct="1"/>
            <a:fld id="{A3B2FCC9-494B-43C0-A7F7-2117EBA379E5}" type="slidenum">
              <a:rPr lang="en-US" altLang="en-US" smtClean="0"/>
              <a:pPr eaLnBrk="1" hangingPunct="1"/>
              <a:t>19</a:t>
            </a:fld>
            <a:endParaRPr lang="en-US" altLang="en-US" dirty="0"/>
          </a:p>
        </p:txBody>
      </p:sp>
    </p:spTree>
    <p:extLst>
      <p:ext uri="{BB962C8B-B14F-4D97-AF65-F5344CB8AC3E}">
        <p14:creationId xmlns:p14="http://schemas.microsoft.com/office/powerpoint/2010/main" val="1036938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Big Verdicts make the front page reductions do not</a:t>
            </a:r>
          </a:p>
          <a:p>
            <a:r>
              <a:rPr lang="en-US" altLang="en-US" dirty="0"/>
              <a:t>Mention McHenry County incarceration case</a:t>
            </a:r>
          </a:p>
          <a:p>
            <a:r>
              <a:rPr lang="en-US" altLang="en-US" dirty="0"/>
              <a:t>East St. Louis case where they had to sell buildings to gather enough money</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293" indent="-288958" eaLnBrk="0" hangingPunct="0">
              <a:defRPr>
                <a:solidFill>
                  <a:schemeClr val="tx1"/>
                </a:solidFill>
                <a:latin typeface="Arial" charset="0"/>
              </a:defRPr>
            </a:lvl2pPr>
            <a:lvl3pPr marL="1155836" indent="-231167" eaLnBrk="0" hangingPunct="0">
              <a:defRPr>
                <a:solidFill>
                  <a:schemeClr val="tx1"/>
                </a:solidFill>
                <a:latin typeface="Arial" charset="0"/>
              </a:defRPr>
            </a:lvl3pPr>
            <a:lvl4pPr marL="1618169" indent="-231167" eaLnBrk="0" hangingPunct="0">
              <a:defRPr>
                <a:solidFill>
                  <a:schemeClr val="tx1"/>
                </a:solidFill>
                <a:latin typeface="Arial" charset="0"/>
              </a:defRPr>
            </a:lvl4pPr>
            <a:lvl5pPr marL="2080504" indent="-231167" eaLnBrk="0" hangingPunct="0">
              <a:defRPr>
                <a:solidFill>
                  <a:schemeClr val="tx1"/>
                </a:solidFill>
                <a:latin typeface="Arial" charset="0"/>
              </a:defRPr>
            </a:lvl5pPr>
            <a:lvl6pPr marL="2542838" indent="-231167" eaLnBrk="0" fontAlgn="base" hangingPunct="0">
              <a:spcBef>
                <a:spcPct val="0"/>
              </a:spcBef>
              <a:spcAft>
                <a:spcPct val="0"/>
              </a:spcAft>
              <a:defRPr>
                <a:solidFill>
                  <a:schemeClr val="tx1"/>
                </a:solidFill>
                <a:latin typeface="Arial" charset="0"/>
              </a:defRPr>
            </a:lvl6pPr>
            <a:lvl7pPr marL="3005172" indent="-231167" eaLnBrk="0" fontAlgn="base" hangingPunct="0">
              <a:spcBef>
                <a:spcPct val="0"/>
              </a:spcBef>
              <a:spcAft>
                <a:spcPct val="0"/>
              </a:spcAft>
              <a:defRPr>
                <a:solidFill>
                  <a:schemeClr val="tx1"/>
                </a:solidFill>
                <a:latin typeface="Arial" charset="0"/>
              </a:defRPr>
            </a:lvl7pPr>
            <a:lvl8pPr marL="3467507" indent="-231167" eaLnBrk="0" fontAlgn="base" hangingPunct="0">
              <a:spcBef>
                <a:spcPct val="0"/>
              </a:spcBef>
              <a:spcAft>
                <a:spcPct val="0"/>
              </a:spcAft>
              <a:defRPr>
                <a:solidFill>
                  <a:schemeClr val="tx1"/>
                </a:solidFill>
                <a:latin typeface="Arial" charset="0"/>
              </a:defRPr>
            </a:lvl8pPr>
            <a:lvl9pPr marL="3929841" indent="-231167" eaLnBrk="0" fontAlgn="base" hangingPunct="0">
              <a:spcBef>
                <a:spcPct val="0"/>
              </a:spcBef>
              <a:spcAft>
                <a:spcPct val="0"/>
              </a:spcAft>
              <a:defRPr>
                <a:solidFill>
                  <a:schemeClr val="tx1"/>
                </a:solidFill>
                <a:latin typeface="Arial" charset="0"/>
              </a:defRPr>
            </a:lvl9pPr>
          </a:lstStyle>
          <a:p>
            <a:pPr eaLnBrk="1" hangingPunct="1"/>
            <a:fld id="{12F4D917-74FC-4DB6-872B-37E53E99602B}" type="slidenum">
              <a:rPr lang="en-US" altLang="en-US" smtClean="0"/>
              <a:pPr eaLnBrk="1" hangingPunct="1"/>
              <a:t>20</a:t>
            </a:fld>
            <a:endParaRPr lang="en-US" altLang="en-US" dirty="0"/>
          </a:p>
        </p:txBody>
      </p:sp>
    </p:spTree>
    <p:extLst>
      <p:ext uri="{BB962C8B-B14F-4D97-AF65-F5344CB8AC3E}">
        <p14:creationId xmlns:p14="http://schemas.microsoft.com/office/powerpoint/2010/main" val="3577331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lvl="1">
              <a:defRPr/>
            </a:pPr>
            <a:r>
              <a:rPr lang="en-US" altLang="en-US" sz="2100" dirty="0">
                <a:effectLst>
                  <a:outerShdw blurRad="38100" dist="38100" dir="2700000" algn="tl">
                    <a:srgbClr val="000000">
                      <a:alpha val="43137"/>
                    </a:srgbClr>
                  </a:outerShdw>
                </a:effectLst>
              </a:rPr>
              <a:t>No mediator contact with plaintiffs Did they even know about the offer?</a:t>
            </a:r>
          </a:p>
          <a:p>
            <a:pPr marL="471145" lvl="1" defTabSz="942289">
              <a:defRPr/>
            </a:pPr>
            <a:r>
              <a:rPr lang="en-US" dirty="0">
                <a:effectLst>
                  <a:outerShdw blurRad="38100" dist="38100" dir="2700000" algn="tl">
                    <a:srgbClr val="000000">
                      <a:alpha val="43137"/>
                    </a:srgbClr>
                  </a:outerShdw>
                </a:effectLst>
              </a:rPr>
              <a:t>At what level will the plaintiffs not want to walk away from</a:t>
            </a:r>
          </a:p>
          <a:p>
            <a:pPr marL="471145" lvl="1" defTabSz="942289">
              <a:defRPr/>
            </a:pPr>
            <a:r>
              <a:rPr lang="en-US" dirty="0">
                <a:effectLst>
                  <a:outerShdw blurRad="38100" dist="38100" dir="2700000" algn="tl">
                    <a:srgbClr val="000000">
                      <a:alpha val="43137"/>
                    </a:srgbClr>
                  </a:outerShdw>
                </a:effectLst>
              </a:rPr>
              <a:t>An adverse Motion decision can hugely ratchet up the exposure on a case  - YOTI case</a:t>
            </a:r>
            <a:endParaRPr lang="en-US" dirty="0"/>
          </a:p>
          <a:p>
            <a:pPr lvl="1">
              <a:defRPr/>
            </a:pPr>
            <a:endParaRPr lang="en-US" dirty="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293" indent="-288958" eaLnBrk="0" hangingPunct="0">
              <a:defRPr>
                <a:solidFill>
                  <a:schemeClr val="tx1"/>
                </a:solidFill>
                <a:latin typeface="Arial" charset="0"/>
              </a:defRPr>
            </a:lvl2pPr>
            <a:lvl3pPr marL="1155836" indent="-231167" eaLnBrk="0" hangingPunct="0">
              <a:defRPr>
                <a:solidFill>
                  <a:schemeClr val="tx1"/>
                </a:solidFill>
                <a:latin typeface="Arial" charset="0"/>
              </a:defRPr>
            </a:lvl3pPr>
            <a:lvl4pPr marL="1618169" indent="-231167" eaLnBrk="0" hangingPunct="0">
              <a:defRPr>
                <a:solidFill>
                  <a:schemeClr val="tx1"/>
                </a:solidFill>
                <a:latin typeface="Arial" charset="0"/>
              </a:defRPr>
            </a:lvl4pPr>
            <a:lvl5pPr marL="2080504" indent="-231167" eaLnBrk="0" hangingPunct="0">
              <a:defRPr>
                <a:solidFill>
                  <a:schemeClr val="tx1"/>
                </a:solidFill>
                <a:latin typeface="Arial" charset="0"/>
              </a:defRPr>
            </a:lvl5pPr>
            <a:lvl6pPr marL="2542838" indent="-231167" eaLnBrk="0" fontAlgn="base" hangingPunct="0">
              <a:spcBef>
                <a:spcPct val="0"/>
              </a:spcBef>
              <a:spcAft>
                <a:spcPct val="0"/>
              </a:spcAft>
              <a:defRPr>
                <a:solidFill>
                  <a:schemeClr val="tx1"/>
                </a:solidFill>
                <a:latin typeface="Arial" charset="0"/>
              </a:defRPr>
            </a:lvl6pPr>
            <a:lvl7pPr marL="3005172" indent="-231167" eaLnBrk="0" fontAlgn="base" hangingPunct="0">
              <a:spcBef>
                <a:spcPct val="0"/>
              </a:spcBef>
              <a:spcAft>
                <a:spcPct val="0"/>
              </a:spcAft>
              <a:defRPr>
                <a:solidFill>
                  <a:schemeClr val="tx1"/>
                </a:solidFill>
                <a:latin typeface="Arial" charset="0"/>
              </a:defRPr>
            </a:lvl7pPr>
            <a:lvl8pPr marL="3467507" indent="-231167" eaLnBrk="0" fontAlgn="base" hangingPunct="0">
              <a:spcBef>
                <a:spcPct val="0"/>
              </a:spcBef>
              <a:spcAft>
                <a:spcPct val="0"/>
              </a:spcAft>
              <a:defRPr>
                <a:solidFill>
                  <a:schemeClr val="tx1"/>
                </a:solidFill>
                <a:latin typeface="Arial" charset="0"/>
              </a:defRPr>
            </a:lvl8pPr>
            <a:lvl9pPr marL="3929841" indent="-231167" eaLnBrk="0" fontAlgn="base" hangingPunct="0">
              <a:spcBef>
                <a:spcPct val="0"/>
              </a:spcBef>
              <a:spcAft>
                <a:spcPct val="0"/>
              </a:spcAft>
              <a:defRPr>
                <a:solidFill>
                  <a:schemeClr val="tx1"/>
                </a:solidFill>
                <a:latin typeface="Arial" charset="0"/>
              </a:defRPr>
            </a:lvl9pPr>
          </a:lstStyle>
          <a:p>
            <a:pPr eaLnBrk="1" hangingPunct="1"/>
            <a:fld id="{A3C60693-5DDF-4D08-A21E-670F3F7AFA51}" type="slidenum">
              <a:rPr lang="en-US" altLang="en-US" smtClean="0"/>
              <a:pPr eaLnBrk="1" hangingPunct="1"/>
              <a:t>21</a:t>
            </a:fld>
            <a:endParaRPr lang="en-US" altLang="en-US" dirty="0"/>
          </a:p>
        </p:txBody>
      </p:sp>
    </p:spTree>
    <p:extLst>
      <p:ext uri="{BB962C8B-B14F-4D97-AF65-F5344CB8AC3E}">
        <p14:creationId xmlns:p14="http://schemas.microsoft.com/office/powerpoint/2010/main" val="209907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When you first look at some of your cases, there appears to be  nothing to worry about</a:t>
            </a:r>
          </a:p>
          <a:p>
            <a:r>
              <a:rPr lang="en-US" altLang="en-US" dirty="0"/>
              <a:t>External Investigations</a:t>
            </a:r>
          </a:p>
          <a:p>
            <a:r>
              <a:rPr lang="en-US" altLang="en-US" dirty="0"/>
              <a:t>Immunities</a:t>
            </a: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293" indent="-288958" eaLnBrk="0" hangingPunct="0">
              <a:defRPr>
                <a:solidFill>
                  <a:schemeClr val="tx1"/>
                </a:solidFill>
                <a:latin typeface="Arial" charset="0"/>
              </a:defRPr>
            </a:lvl2pPr>
            <a:lvl3pPr marL="1155836" indent="-231167" eaLnBrk="0" hangingPunct="0">
              <a:defRPr>
                <a:solidFill>
                  <a:schemeClr val="tx1"/>
                </a:solidFill>
                <a:latin typeface="Arial" charset="0"/>
              </a:defRPr>
            </a:lvl3pPr>
            <a:lvl4pPr marL="1618169" indent="-231167" eaLnBrk="0" hangingPunct="0">
              <a:defRPr>
                <a:solidFill>
                  <a:schemeClr val="tx1"/>
                </a:solidFill>
                <a:latin typeface="Arial" charset="0"/>
              </a:defRPr>
            </a:lvl4pPr>
            <a:lvl5pPr marL="2080504" indent="-231167" eaLnBrk="0" hangingPunct="0">
              <a:defRPr>
                <a:solidFill>
                  <a:schemeClr val="tx1"/>
                </a:solidFill>
                <a:latin typeface="Arial" charset="0"/>
              </a:defRPr>
            </a:lvl5pPr>
            <a:lvl6pPr marL="2542838" indent="-231167" eaLnBrk="0" fontAlgn="base" hangingPunct="0">
              <a:spcBef>
                <a:spcPct val="0"/>
              </a:spcBef>
              <a:spcAft>
                <a:spcPct val="0"/>
              </a:spcAft>
              <a:defRPr>
                <a:solidFill>
                  <a:schemeClr val="tx1"/>
                </a:solidFill>
                <a:latin typeface="Arial" charset="0"/>
              </a:defRPr>
            </a:lvl6pPr>
            <a:lvl7pPr marL="3005172" indent="-231167" eaLnBrk="0" fontAlgn="base" hangingPunct="0">
              <a:spcBef>
                <a:spcPct val="0"/>
              </a:spcBef>
              <a:spcAft>
                <a:spcPct val="0"/>
              </a:spcAft>
              <a:defRPr>
                <a:solidFill>
                  <a:schemeClr val="tx1"/>
                </a:solidFill>
                <a:latin typeface="Arial" charset="0"/>
              </a:defRPr>
            </a:lvl7pPr>
            <a:lvl8pPr marL="3467507" indent="-231167" eaLnBrk="0" fontAlgn="base" hangingPunct="0">
              <a:spcBef>
                <a:spcPct val="0"/>
              </a:spcBef>
              <a:spcAft>
                <a:spcPct val="0"/>
              </a:spcAft>
              <a:defRPr>
                <a:solidFill>
                  <a:schemeClr val="tx1"/>
                </a:solidFill>
                <a:latin typeface="Arial" charset="0"/>
              </a:defRPr>
            </a:lvl8pPr>
            <a:lvl9pPr marL="3929841" indent="-231167" eaLnBrk="0" fontAlgn="base" hangingPunct="0">
              <a:spcBef>
                <a:spcPct val="0"/>
              </a:spcBef>
              <a:spcAft>
                <a:spcPct val="0"/>
              </a:spcAft>
              <a:defRPr>
                <a:solidFill>
                  <a:schemeClr val="tx1"/>
                </a:solidFill>
                <a:latin typeface="Arial" charset="0"/>
              </a:defRPr>
            </a:lvl9pPr>
          </a:lstStyle>
          <a:p>
            <a:pPr eaLnBrk="1" hangingPunct="1"/>
            <a:fld id="{CBB8B3DF-62D1-4D85-832E-586BA043058A}" type="slidenum">
              <a:rPr lang="en-US" altLang="en-US" smtClean="0"/>
              <a:pPr eaLnBrk="1" hangingPunct="1"/>
              <a:t>3</a:t>
            </a:fld>
            <a:endParaRPr lang="en-US" altLang="en-US" dirty="0"/>
          </a:p>
        </p:txBody>
      </p:sp>
    </p:spTree>
    <p:extLst>
      <p:ext uri="{BB962C8B-B14F-4D97-AF65-F5344CB8AC3E}">
        <p14:creationId xmlns:p14="http://schemas.microsoft.com/office/powerpoint/2010/main" val="2823670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Ferguson</a:t>
            </a:r>
          </a:p>
        </p:txBody>
      </p:sp>
      <p:sp>
        <p:nvSpPr>
          <p:cNvPr id="4" name="Slide Number Placeholder 3"/>
          <p:cNvSpPr>
            <a:spLocks noGrp="1"/>
          </p:cNvSpPr>
          <p:nvPr>
            <p:ph type="sldNum" sz="quarter" idx="5"/>
          </p:nvPr>
        </p:nvSpPr>
        <p:spPr/>
        <p:txBody>
          <a:bodyPr/>
          <a:lstStyle/>
          <a:p>
            <a:fld id="{F891DC38-EB48-4EAF-BCA2-3E5BFFC0C0FB}" type="slidenum">
              <a:rPr lang="en-US" smtClean="0"/>
              <a:t>4</a:t>
            </a:fld>
            <a:endParaRPr lang="en-US" dirty="0"/>
          </a:p>
        </p:txBody>
      </p:sp>
    </p:spTree>
    <p:extLst>
      <p:ext uri="{BB962C8B-B14F-4D97-AF65-F5344CB8AC3E}">
        <p14:creationId xmlns:p14="http://schemas.microsoft.com/office/powerpoint/2010/main" val="1363470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Chicago and Madison cases</a:t>
            </a:r>
          </a:p>
          <a:p>
            <a:pPr defTabSz="942289">
              <a:defRPr/>
            </a:pPr>
            <a:r>
              <a:rPr lang="en-US" sz="1900" dirty="0">
                <a:latin typeface="Century Gothic" panose="020B0502020202020204" pitchFamily="34" charset="0"/>
                <a:ea typeface="Calibri" panose="020F0502020204030204" pitchFamily="34" charset="0"/>
                <a:cs typeface="Times New Roman" panose="02020603050405020304" pitchFamily="18" charset="0"/>
              </a:rPr>
              <a:t>Many incidents involving multiple shots can often result in the officers having criminal charges filed against them.  A big example of this type of situation occurred in Chicago, when a young man got shot by an officer after he walked toward several officers and would not respond to their commands.  The young man was fatally shot and had been struck by 16 bullets.  When it occurred, there was not a large amount of media involvement.  For several reasons, the police did not release any of their videos for close to a year after it had occurred.  When video was released many people became upset and the involved officer had murder charges filed against him.  His case went to trial and the jury found him guilty of 2</a:t>
            </a:r>
            <a:r>
              <a:rPr lang="en-US" sz="1900" baseline="30000" dirty="0">
                <a:latin typeface="Century Gothic" panose="020B0502020202020204" pitchFamily="34" charset="0"/>
                <a:ea typeface="Calibri" panose="020F0502020204030204" pitchFamily="34" charset="0"/>
                <a:cs typeface="Times New Roman" panose="02020603050405020304" pitchFamily="18" charset="0"/>
              </a:rPr>
              <a:t>nd</a:t>
            </a:r>
            <a:r>
              <a:rPr lang="en-US" sz="1900" dirty="0">
                <a:latin typeface="Century Gothic" panose="020B0502020202020204" pitchFamily="34" charset="0"/>
                <a:ea typeface="Calibri" panose="020F0502020204030204" pitchFamily="34" charset="0"/>
                <a:cs typeface="Times New Roman" panose="02020603050405020304" pitchFamily="18" charset="0"/>
              </a:rPr>
              <a:t> degree murder.  He is now serving time in jail and has been dealing with some problems with other prisoners, who do not like officers.</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891DC38-EB48-4EAF-BCA2-3E5BFFC0C0FB}" type="slidenum">
              <a:rPr lang="en-US" smtClean="0"/>
              <a:t>5</a:t>
            </a:fld>
            <a:endParaRPr lang="en-US" dirty="0"/>
          </a:p>
        </p:txBody>
      </p:sp>
    </p:spTree>
    <p:extLst>
      <p:ext uri="{BB962C8B-B14F-4D97-AF65-F5344CB8AC3E}">
        <p14:creationId xmlns:p14="http://schemas.microsoft.com/office/powerpoint/2010/main" val="531925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Cincy University police case officer had a minor prior issue, but </a:t>
            </a:r>
          </a:p>
          <a:p>
            <a:r>
              <a:rPr lang="en-US" dirty="0"/>
              <a:t>Madison </a:t>
            </a:r>
          </a:p>
        </p:txBody>
      </p:sp>
      <p:sp>
        <p:nvSpPr>
          <p:cNvPr id="4" name="Slide Number Placeholder 3"/>
          <p:cNvSpPr>
            <a:spLocks noGrp="1"/>
          </p:cNvSpPr>
          <p:nvPr>
            <p:ph type="sldNum" sz="quarter" idx="5"/>
          </p:nvPr>
        </p:nvSpPr>
        <p:spPr/>
        <p:txBody>
          <a:bodyPr/>
          <a:lstStyle/>
          <a:p>
            <a:fld id="{F9F08353-BB1E-4657-806B-5F3C9CF64658}" type="slidenum">
              <a:rPr lang="en-US" smtClean="0"/>
              <a:t>6</a:t>
            </a:fld>
            <a:endParaRPr lang="en-US" dirty="0"/>
          </a:p>
        </p:txBody>
      </p:sp>
    </p:spTree>
    <p:extLst>
      <p:ext uri="{BB962C8B-B14F-4D97-AF65-F5344CB8AC3E}">
        <p14:creationId xmlns:p14="http://schemas.microsoft.com/office/powerpoint/2010/main" val="1329335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Body Cams – not clear – turned on late or turned off </a:t>
            </a:r>
          </a:p>
          <a:p>
            <a:r>
              <a:rPr lang="en-US" sz="1900" dirty="0">
                <a:latin typeface="Century Gothic" panose="020B0502020202020204" pitchFamily="34" charset="0"/>
                <a:ea typeface="Calibri" panose="020F0502020204030204" pitchFamily="34" charset="0"/>
                <a:cs typeface="Arial" panose="020B0604020202020204" pitchFamily="34" charset="0"/>
              </a:rPr>
              <a:t>they can be turned on late, or forgotten to be turned on.  On other occasions, they can be turned off at the wrong time or a negative verbal response from an officer gets recorded.</a:t>
            </a:r>
          </a:p>
          <a:p>
            <a:pPr marL="471145"/>
            <a:r>
              <a:rPr lang="en-US" sz="1900" dirty="0">
                <a:latin typeface="Century Gothic" panose="020B0502020202020204" pitchFamily="34" charset="0"/>
                <a:ea typeface="Times New Roman" panose="02020603050405020304" pitchFamily="18" charset="0"/>
                <a:cs typeface="Arial" panose="020B0604020202020204" pitchFamily="34" charset="0"/>
              </a:rPr>
              <a:t> </a:t>
            </a:r>
            <a:endParaRPr lang="en-US" sz="1900" dirty="0">
              <a:latin typeface="Calibri" panose="020F0502020204030204" pitchFamily="34" charset="0"/>
              <a:ea typeface="Times New Roman" panose="02020603050405020304" pitchFamily="18" charset="0"/>
            </a:endParaRPr>
          </a:p>
          <a:p>
            <a:pPr marL="471145"/>
            <a:r>
              <a:rPr lang="en-US" sz="1900" dirty="0">
                <a:latin typeface="Century Gothic" panose="020B0502020202020204" pitchFamily="34" charset="0"/>
                <a:ea typeface="Times New Roman" panose="02020603050405020304" pitchFamily="18" charset="0"/>
                <a:cs typeface="Arial" panose="020B0604020202020204" pitchFamily="34" charset="0"/>
              </a:rPr>
              <a:t>it is important for the agency to research and determine when would be the best time to release their videos to the media.</a:t>
            </a:r>
          </a:p>
          <a:p>
            <a:pPr marL="471145"/>
            <a:r>
              <a:rPr lang="en-US" sz="1900" dirty="0">
                <a:latin typeface="Century Gothic" panose="020B0502020202020204" pitchFamily="34" charset="0"/>
                <a:ea typeface="Times New Roman" panose="02020603050405020304" pitchFamily="18" charset="0"/>
                <a:cs typeface="Arial" panose="020B0604020202020204" pitchFamily="34" charset="0"/>
              </a:rPr>
              <a:t>Mi8nneapolis – George Floyd</a:t>
            </a:r>
            <a:endParaRPr lang="en-US" dirty="0"/>
          </a:p>
        </p:txBody>
      </p:sp>
      <p:sp>
        <p:nvSpPr>
          <p:cNvPr id="4" name="Slide Number Placeholder 3"/>
          <p:cNvSpPr>
            <a:spLocks noGrp="1"/>
          </p:cNvSpPr>
          <p:nvPr>
            <p:ph type="sldNum" sz="quarter" idx="5"/>
          </p:nvPr>
        </p:nvSpPr>
        <p:spPr/>
        <p:txBody>
          <a:bodyPr/>
          <a:lstStyle/>
          <a:p>
            <a:fld id="{F891DC38-EB48-4EAF-BCA2-3E5BFFC0C0FB}" type="slidenum">
              <a:rPr lang="en-US" smtClean="0"/>
              <a:t>7</a:t>
            </a:fld>
            <a:endParaRPr lang="en-US" dirty="0"/>
          </a:p>
        </p:txBody>
      </p:sp>
    </p:spTree>
    <p:extLst>
      <p:ext uri="{BB962C8B-B14F-4D97-AF65-F5344CB8AC3E}">
        <p14:creationId xmlns:p14="http://schemas.microsoft.com/office/powerpoint/2010/main" val="1921456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1145">
              <a:lnSpc>
                <a:spcPct val="107000"/>
              </a:lnSpc>
              <a:spcAft>
                <a:spcPts val="824"/>
              </a:spcAft>
            </a:pPr>
            <a:r>
              <a:rPr lang="en-US" sz="1900" dirty="0">
                <a:latin typeface="Century Gothic" panose="020B0502020202020204" pitchFamily="34" charset="0"/>
                <a:ea typeface="Calibri" panose="020F0502020204030204" pitchFamily="34" charset="0"/>
                <a:cs typeface="Times New Roman" panose="02020603050405020304" pitchFamily="18" charset="0"/>
              </a:rPr>
              <a:t>As mentioned above in Topic 3, the media often tries to obtain the identity of involved officers very quickly.  If a lawsuit gets filed and the litigation gets underway, the plaintiff’s attorney will try to add to the court records anything they have learned about any prior negative events or complaints filed against the involved officers.  When they seek to add these records to the case, the judge usually allows it.  Prior negative events can have a large effect on a jury’s opinion.   </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471145">
              <a:lnSpc>
                <a:spcPct val="107000"/>
              </a:lnSpc>
              <a:spcAft>
                <a:spcPts val="824"/>
              </a:spcAft>
            </a:pPr>
            <a:r>
              <a:rPr lang="en-US" sz="1900" dirty="0">
                <a:latin typeface="Century Gothic" panose="020B0502020202020204" pitchFamily="34" charset="0"/>
                <a:ea typeface="Calibri" panose="020F0502020204030204" pitchFamily="34" charset="0"/>
                <a:cs typeface="Times New Roman" panose="02020603050405020304" pitchFamily="18" charset="0"/>
              </a:rPr>
              <a:t>If the defense attorneys learn that the person who was shot had a criminal history or any other negative problems, the judge will often, not allow those records to be entered into the case as they do not always think that the plaintiff’s past had any impact on why this shooting had taken place.      </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891DC38-EB48-4EAF-BCA2-3E5BFFC0C0FB}" type="slidenum">
              <a:rPr lang="en-US" smtClean="0"/>
              <a:t>8</a:t>
            </a:fld>
            <a:endParaRPr lang="en-US" dirty="0"/>
          </a:p>
        </p:txBody>
      </p:sp>
    </p:spTree>
    <p:extLst>
      <p:ext uri="{BB962C8B-B14F-4D97-AF65-F5344CB8AC3E}">
        <p14:creationId xmlns:p14="http://schemas.microsoft.com/office/powerpoint/2010/main" val="4273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itchFamily="34" charset="0"/>
              </a:rPr>
              <a:t>We are Immune</a:t>
            </a:r>
          </a:p>
          <a:p>
            <a:endParaRPr lang="en-US" altLang="en-US" dirty="0">
              <a:latin typeface="Arial" pitchFamily="34" charset="0"/>
            </a:endParaRPr>
          </a:p>
          <a:p>
            <a:r>
              <a:rPr lang="en-US" altLang="en-US" dirty="0">
                <a:latin typeface="Arial" pitchFamily="34" charset="0"/>
              </a:rPr>
              <a:t>Public apology UC cases</a:t>
            </a:r>
          </a:p>
          <a:p>
            <a:r>
              <a:rPr lang="en-US" altLang="en-US" dirty="0">
                <a:latin typeface="Arial" pitchFamily="34" charset="0"/>
              </a:rPr>
              <a:t>School board case</a:t>
            </a:r>
          </a:p>
          <a:p>
            <a:endParaRPr lang="en-US" dirty="0"/>
          </a:p>
        </p:txBody>
      </p:sp>
      <p:sp>
        <p:nvSpPr>
          <p:cNvPr id="4" name="Slide Number Placeholder 3"/>
          <p:cNvSpPr>
            <a:spLocks noGrp="1"/>
          </p:cNvSpPr>
          <p:nvPr>
            <p:ph type="sldNum" sz="quarter" idx="10"/>
          </p:nvPr>
        </p:nvSpPr>
        <p:spPr/>
        <p:txBody>
          <a:bodyPr/>
          <a:lstStyle/>
          <a:p>
            <a:fld id="{96188B17-E19F-409D-80B9-EB7D6EF54276}" type="slidenum">
              <a:rPr lang="en-US" smtClean="0"/>
              <a:t>9</a:t>
            </a:fld>
            <a:endParaRPr lang="en-US" dirty="0"/>
          </a:p>
        </p:txBody>
      </p:sp>
    </p:spTree>
    <p:extLst>
      <p:ext uri="{BB962C8B-B14F-4D97-AF65-F5344CB8AC3E}">
        <p14:creationId xmlns:p14="http://schemas.microsoft.com/office/powerpoint/2010/main" val="4252656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itchFamily="34" charset="0"/>
              </a:rPr>
              <a:t>Policy limits – mega millions</a:t>
            </a:r>
          </a:p>
          <a:p>
            <a:r>
              <a:rPr lang="en-US" altLang="en-US" dirty="0">
                <a:latin typeface="Arial" pitchFamily="34" charset="0"/>
              </a:rPr>
              <a:t>Hulk Hogan’s  $115m verdict</a:t>
            </a:r>
          </a:p>
          <a:p>
            <a:r>
              <a:rPr lang="en-US" altLang="en-US" dirty="0">
                <a:latin typeface="Arial" pitchFamily="34" charset="0"/>
              </a:rPr>
              <a:t>Erin Andrews verdict </a:t>
            </a:r>
          </a:p>
          <a:p>
            <a:endParaRPr lang="en-US" altLang="en-US" dirty="0">
              <a:latin typeface="Arial" pitchFamily="34" charset="0"/>
            </a:endParaRPr>
          </a:p>
          <a:p>
            <a:r>
              <a:rPr lang="en-US" altLang="en-US" dirty="0">
                <a:latin typeface="Arial" pitchFamily="34" charset="0"/>
              </a:rPr>
              <a:t>Bifurcate sometimes a good idea</a:t>
            </a:r>
          </a:p>
          <a:p>
            <a:endParaRPr lang="en-US" altLang="en-US" dirty="0"/>
          </a:p>
          <a:p>
            <a:r>
              <a:rPr lang="en-US" altLang="en-US" dirty="0"/>
              <a:t>Attys like Loevy and O’Meara  + Lerner and Rowe</a:t>
            </a: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293" indent="-288958" eaLnBrk="0" hangingPunct="0">
              <a:defRPr>
                <a:solidFill>
                  <a:schemeClr val="tx1"/>
                </a:solidFill>
                <a:latin typeface="Arial" charset="0"/>
              </a:defRPr>
            </a:lvl2pPr>
            <a:lvl3pPr marL="1155836" indent="-231167" eaLnBrk="0" hangingPunct="0">
              <a:defRPr>
                <a:solidFill>
                  <a:schemeClr val="tx1"/>
                </a:solidFill>
                <a:latin typeface="Arial" charset="0"/>
              </a:defRPr>
            </a:lvl3pPr>
            <a:lvl4pPr marL="1618169" indent="-231167" eaLnBrk="0" hangingPunct="0">
              <a:defRPr>
                <a:solidFill>
                  <a:schemeClr val="tx1"/>
                </a:solidFill>
                <a:latin typeface="Arial" charset="0"/>
              </a:defRPr>
            </a:lvl4pPr>
            <a:lvl5pPr marL="2080504" indent="-231167" eaLnBrk="0" hangingPunct="0">
              <a:defRPr>
                <a:solidFill>
                  <a:schemeClr val="tx1"/>
                </a:solidFill>
                <a:latin typeface="Arial" charset="0"/>
              </a:defRPr>
            </a:lvl5pPr>
            <a:lvl6pPr marL="2542838" indent="-231167" eaLnBrk="0" fontAlgn="base" hangingPunct="0">
              <a:spcBef>
                <a:spcPct val="0"/>
              </a:spcBef>
              <a:spcAft>
                <a:spcPct val="0"/>
              </a:spcAft>
              <a:defRPr>
                <a:solidFill>
                  <a:schemeClr val="tx1"/>
                </a:solidFill>
                <a:latin typeface="Arial" charset="0"/>
              </a:defRPr>
            </a:lvl6pPr>
            <a:lvl7pPr marL="3005172" indent="-231167" eaLnBrk="0" fontAlgn="base" hangingPunct="0">
              <a:spcBef>
                <a:spcPct val="0"/>
              </a:spcBef>
              <a:spcAft>
                <a:spcPct val="0"/>
              </a:spcAft>
              <a:defRPr>
                <a:solidFill>
                  <a:schemeClr val="tx1"/>
                </a:solidFill>
                <a:latin typeface="Arial" charset="0"/>
              </a:defRPr>
            </a:lvl7pPr>
            <a:lvl8pPr marL="3467507" indent="-231167" eaLnBrk="0" fontAlgn="base" hangingPunct="0">
              <a:spcBef>
                <a:spcPct val="0"/>
              </a:spcBef>
              <a:spcAft>
                <a:spcPct val="0"/>
              </a:spcAft>
              <a:defRPr>
                <a:solidFill>
                  <a:schemeClr val="tx1"/>
                </a:solidFill>
                <a:latin typeface="Arial" charset="0"/>
              </a:defRPr>
            </a:lvl8pPr>
            <a:lvl9pPr marL="3929841" indent="-231167" eaLnBrk="0" fontAlgn="base" hangingPunct="0">
              <a:spcBef>
                <a:spcPct val="0"/>
              </a:spcBef>
              <a:spcAft>
                <a:spcPct val="0"/>
              </a:spcAft>
              <a:defRPr>
                <a:solidFill>
                  <a:schemeClr val="tx1"/>
                </a:solidFill>
                <a:latin typeface="Arial" charset="0"/>
              </a:defRPr>
            </a:lvl9pPr>
          </a:lstStyle>
          <a:p>
            <a:pPr eaLnBrk="1" hangingPunct="1"/>
            <a:fld id="{D550F07C-C2C4-47DE-A3EA-CDE658496708}" type="slidenum">
              <a:rPr lang="en-US" altLang="en-US" smtClean="0"/>
              <a:pPr eaLnBrk="1" hangingPunct="1"/>
              <a:t>10</a:t>
            </a:fld>
            <a:endParaRPr lang="en-US" altLang="en-US" dirty="0"/>
          </a:p>
        </p:txBody>
      </p:sp>
    </p:spTree>
    <p:extLst>
      <p:ext uri="{BB962C8B-B14F-4D97-AF65-F5344CB8AC3E}">
        <p14:creationId xmlns:p14="http://schemas.microsoft.com/office/powerpoint/2010/main" val="996069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3/21/2022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3/21/2022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oprima.org/index.html" TargetMode="Externa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mailto:rspiersniu@gmail.com"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moprima.org/index.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0296B10A-AFCC-422B-97BF-684A1DE0C9A4}"/>
              </a:ext>
            </a:extLst>
          </p:cNvPr>
          <p:cNvSpPr txBox="1"/>
          <p:nvPr/>
        </p:nvSpPr>
        <p:spPr>
          <a:xfrm>
            <a:off x="2147570" y="1404363"/>
            <a:ext cx="8269941" cy="4154984"/>
          </a:xfrm>
          <a:prstGeom prst="rect">
            <a:avLst/>
          </a:prstGeom>
          <a:noFill/>
        </p:spPr>
        <p:txBody>
          <a:bodyPr wrap="square">
            <a:spAutoFit/>
          </a:bodyPr>
          <a:lstStyle/>
          <a:p>
            <a:pPr algn="ctr"/>
            <a:r>
              <a:rPr lang="en-US" sz="4400" b="1" dirty="0">
                <a:solidFill>
                  <a:srgbClr val="FF0000"/>
                </a:solidFill>
                <a:effectLst>
                  <a:outerShdw blurRad="38100" dist="38100" dir="2700000" algn="tl">
                    <a:srgbClr val="000000">
                      <a:alpha val="43137"/>
                    </a:srgbClr>
                  </a:outerShdw>
                </a:effectLst>
              </a:rPr>
              <a:t>5 Things That Grab the Media’s Attention After an Officer Involved Shooting</a:t>
            </a:r>
          </a:p>
          <a:p>
            <a:pPr algn="ctr"/>
            <a:endParaRPr lang="en-US" sz="3300" b="1" dirty="0">
              <a:solidFill>
                <a:srgbClr val="FF0000"/>
              </a:solidFill>
              <a:effectLst>
                <a:outerShdw blurRad="38100" dist="38100" dir="2700000" algn="tl">
                  <a:srgbClr val="000000">
                    <a:alpha val="43137"/>
                  </a:srgbClr>
                </a:outerShdw>
              </a:effectLst>
            </a:endParaRPr>
          </a:p>
          <a:p>
            <a:pPr algn="ctr"/>
            <a:endParaRPr lang="en-US" sz="3300" b="1" dirty="0">
              <a:solidFill>
                <a:srgbClr val="FF0000"/>
              </a:solidFill>
              <a:effectLst>
                <a:outerShdw blurRad="38100" dist="38100" dir="2700000" algn="tl">
                  <a:srgbClr val="000000">
                    <a:alpha val="43137"/>
                  </a:srgbClr>
                </a:outerShdw>
              </a:effectLst>
            </a:endParaRPr>
          </a:p>
          <a:p>
            <a:pPr algn="ctr"/>
            <a:endParaRPr lang="en-US" sz="3300" b="1" dirty="0">
              <a:solidFill>
                <a:srgbClr val="FF0000"/>
              </a:solidFill>
              <a:effectLst>
                <a:outerShdw blurRad="38100" dist="38100" dir="2700000" algn="tl">
                  <a:srgbClr val="000000">
                    <a:alpha val="43137"/>
                  </a:srgbClr>
                </a:outerShdw>
              </a:effectLst>
            </a:endParaRPr>
          </a:p>
          <a:p>
            <a:pPr algn="ctr"/>
            <a:endParaRPr lang="en-US" sz="3300" b="1" dirty="0">
              <a:solidFill>
                <a:srgbClr val="FF0000"/>
              </a:solidFill>
              <a:effectLst>
                <a:outerShdw blurRad="38100" dist="38100" dir="2700000" algn="tl">
                  <a:srgbClr val="000000">
                    <a:alpha val="43137"/>
                  </a:srgbClr>
                </a:outerShdw>
              </a:effectLst>
            </a:endParaRPr>
          </a:p>
        </p:txBody>
      </p:sp>
      <p:sp>
        <p:nvSpPr>
          <p:cNvPr id="9" name="TextBox 8">
            <a:extLst>
              <a:ext uri="{FF2B5EF4-FFF2-40B4-BE49-F238E27FC236}">
                <a16:creationId xmlns:a16="http://schemas.microsoft.com/office/drawing/2014/main" xmlns="" id="{44287C41-A668-4DC9-BCF7-AF3CAAFAF9AC}"/>
              </a:ext>
            </a:extLst>
          </p:cNvPr>
          <p:cNvSpPr txBox="1"/>
          <p:nvPr/>
        </p:nvSpPr>
        <p:spPr>
          <a:xfrm>
            <a:off x="2636666" y="4634377"/>
            <a:ext cx="7485529" cy="584775"/>
          </a:xfrm>
          <a:prstGeom prst="rect">
            <a:avLst/>
          </a:prstGeom>
          <a:noFill/>
        </p:spPr>
        <p:txBody>
          <a:bodyPr wrap="square">
            <a:spAutoFit/>
          </a:bodyPr>
          <a:lstStyle/>
          <a:p>
            <a:r>
              <a:rPr lang="en-US" sz="3200" b="1" dirty="0">
                <a:effectLst>
                  <a:outerShdw blurRad="38100" dist="38100" dir="2700000" algn="tl">
                    <a:srgbClr val="000000">
                      <a:alpha val="43137"/>
                    </a:srgbClr>
                  </a:outerShdw>
                </a:effectLst>
              </a:rPr>
              <a:t>Richard Spiers, CPCU, ARM, ARe,AIC</a:t>
            </a:r>
          </a:p>
        </p:txBody>
      </p:sp>
      <p:pic>
        <p:nvPicPr>
          <p:cNvPr id="5" name="Picture 9" descr="http://www.moprima.org/images/moprima_01.gif">
            <a:hlinkClick r:id="rId2"/>
            <a:extLst>
              <a:ext uri="{FF2B5EF4-FFF2-40B4-BE49-F238E27FC236}">
                <a16:creationId xmlns:a16="http://schemas.microsoft.com/office/drawing/2014/main" xmlns="" id="{7B221B22-A317-43F0-A7E3-D5A9AFDA72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10" y="127974"/>
            <a:ext cx="1685925"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The State of Kansas ">
            <a:extLst>
              <a:ext uri="{FF2B5EF4-FFF2-40B4-BE49-F238E27FC236}">
                <a16:creationId xmlns:a16="http://schemas.microsoft.com/office/drawing/2014/main" xmlns="" id="{7F60FD02-3160-459B-B1BC-908B9EC7D55C}"/>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417511" y="47625"/>
            <a:ext cx="1646237"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1633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541989"/>
            <a:ext cx="6172200" cy="857250"/>
          </a:xfrm>
        </p:spPr>
        <p:txBody>
          <a:bodyPr>
            <a:normAutofit/>
          </a:bodyPr>
          <a:lstStyle/>
          <a:p>
            <a:pPr algn="ctr">
              <a:defRPr/>
            </a:pPr>
            <a:r>
              <a:rPr lang="en-US" b="1" u="sng" dirty="0">
                <a:effectLst>
                  <a:outerShdw blurRad="38100" dist="38100" dir="2700000" algn="tl">
                    <a:srgbClr val="000000">
                      <a:alpha val="43137"/>
                    </a:srgbClr>
                  </a:outerShdw>
                </a:effectLst>
              </a:rPr>
              <a:t>Why Try?</a:t>
            </a:r>
          </a:p>
        </p:txBody>
      </p:sp>
      <p:sp>
        <p:nvSpPr>
          <p:cNvPr id="3" name="Content Placeholder 2"/>
          <p:cNvSpPr>
            <a:spLocks noGrp="1"/>
          </p:cNvSpPr>
          <p:nvPr>
            <p:ph idx="1"/>
          </p:nvPr>
        </p:nvSpPr>
        <p:spPr>
          <a:xfrm>
            <a:off x="1451579" y="1803018"/>
            <a:ext cx="8606118" cy="3911181"/>
          </a:xfrm>
        </p:spPr>
        <p:txBody>
          <a:bodyPr>
            <a:noAutofit/>
          </a:bodyPr>
          <a:lstStyle/>
          <a:p>
            <a:pPr marL="0" indent="0" algn="ctr">
              <a:buNone/>
              <a:defRPr/>
            </a:pPr>
            <a:r>
              <a:rPr lang="en-US" sz="2800" b="1" dirty="0">
                <a:effectLst>
                  <a:outerShdw blurRad="38100" dist="38100" dir="2700000" algn="tl">
                    <a:srgbClr val="000000">
                      <a:alpha val="43137"/>
                    </a:srgbClr>
                  </a:outerShdw>
                </a:effectLst>
              </a:rPr>
              <a:t>Sometimes a Trial is the Only Alternative</a:t>
            </a:r>
          </a:p>
          <a:p>
            <a:pPr>
              <a:defRPr/>
            </a:pPr>
            <a:r>
              <a:rPr lang="en-US" sz="2800" b="1" dirty="0">
                <a:effectLst>
                  <a:outerShdw blurRad="38100" dist="38100" dir="2700000" algn="tl">
                    <a:srgbClr val="000000">
                      <a:alpha val="43137"/>
                    </a:srgbClr>
                  </a:outerShdw>
                </a:effectLst>
              </a:rPr>
              <a:t>Large Demands</a:t>
            </a:r>
          </a:p>
          <a:p>
            <a:pPr>
              <a:defRPr/>
            </a:pPr>
            <a:r>
              <a:rPr lang="en-US" sz="2800" b="1" dirty="0">
                <a:effectLst>
                  <a:outerShdw blurRad="38100" dist="38100" dir="2700000" algn="tl">
                    <a:srgbClr val="000000">
                      <a:alpha val="43137"/>
                    </a:srgbClr>
                  </a:outerShdw>
                </a:effectLst>
              </a:rPr>
              <a:t>Unclear and Unproven Facts That Sound Bad</a:t>
            </a:r>
          </a:p>
          <a:p>
            <a:pPr>
              <a:defRPr/>
            </a:pPr>
            <a:r>
              <a:rPr lang="en-US" sz="2800" b="1" dirty="0">
                <a:effectLst>
                  <a:outerShdw blurRad="38100" dist="38100" dir="2700000" algn="tl">
                    <a:srgbClr val="000000">
                      <a:alpha val="43137"/>
                    </a:srgbClr>
                  </a:outerShdw>
                </a:effectLst>
              </a:rPr>
              <a:t>Damages </a:t>
            </a:r>
          </a:p>
          <a:p>
            <a:pPr lvl="1">
              <a:defRPr/>
            </a:pPr>
            <a:r>
              <a:rPr lang="en-US" sz="2800" b="1" dirty="0">
                <a:effectLst>
                  <a:outerShdw blurRad="38100" dist="38100" dir="2700000" algn="tl">
                    <a:srgbClr val="000000">
                      <a:alpha val="43137"/>
                    </a:srgbClr>
                  </a:outerShdw>
                </a:effectLst>
              </a:rPr>
              <a:t>Larger Than Expected or</a:t>
            </a:r>
          </a:p>
          <a:p>
            <a:pPr lvl="1">
              <a:defRPr/>
            </a:pPr>
            <a:r>
              <a:rPr lang="en-US" sz="2800" b="1" dirty="0">
                <a:effectLst>
                  <a:outerShdw blurRad="38100" dist="38100" dir="2700000" algn="tl">
                    <a:srgbClr val="000000">
                      <a:alpha val="43137"/>
                    </a:srgbClr>
                  </a:outerShdw>
                </a:effectLst>
              </a:rPr>
              <a:t>Seemingly Unrelated to the Occurrence</a:t>
            </a:r>
          </a:p>
          <a:p>
            <a:pPr>
              <a:defRPr/>
            </a:pPr>
            <a:r>
              <a:rPr lang="en-US" sz="2800" b="1" dirty="0">
                <a:effectLst>
                  <a:outerShdw blurRad="38100" dist="38100" dir="2700000" algn="tl">
                    <a:srgbClr val="000000">
                      <a:alpha val="43137"/>
                    </a:srgbClr>
                  </a:outerShdw>
                </a:effectLst>
              </a:rPr>
              <a:t>Uncooperative Showboating Attorneys</a:t>
            </a:r>
          </a:p>
          <a:p>
            <a:pPr>
              <a:defRPr/>
            </a:pPr>
            <a:endParaRPr lang="en-US" sz="3200" b="1" dirty="0">
              <a:effectLst>
                <a:outerShdw blurRad="38100" dist="38100" dir="2700000" algn="tl">
                  <a:srgbClr val="000000">
                    <a:alpha val="43137"/>
                  </a:srgbClr>
                </a:outerShdw>
              </a:effectLst>
            </a:endParaRPr>
          </a:p>
          <a:p>
            <a:pPr>
              <a:defRPr/>
            </a:pPr>
            <a:endParaRPr lang="en-US" sz="3200" b="1" dirty="0">
              <a:effectLst>
                <a:outerShdw blurRad="38100" dist="38100" dir="2700000" algn="tl">
                  <a:srgbClr val="000000">
                    <a:alpha val="43137"/>
                  </a:srgbClr>
                </a:outerShdw>
              </a:effectLst>
            </a:endParaRPr>
          </a:p>
          <a:p>
            <a:pPr>
              <a:defRPr/>
            </a:pPr>
            <a:endParaRPr lang="en-US" sz="3200" b="1" dirty="0">
              <a:effectLst>
                <a:outerShdw blurRad="38100" dist="38100" dir="2700000" algn="tl">
                  <a:srgbClr val="000000">
                    <a:alpha val="43137"/>
                  </a:srgbClr>
                </a:outerShdw>
              </a:effectLst>
            </a:endParaRPr>
          </a:p>
        </p:txBody>
      </p:sp>
      <p:sp>
        <p:nvSpPr>
          <p:cNvPr id="717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3592C63B-87CD-4261-853E-CD92EC752BA9}" type="slidenum">
              <a:rPr lang="en-US" altLang="en-US" b="1" smtClean="0">
                <a:effectLst>
                  <a:outerShdw blurRad="38100" dist="38100" dir="2700000" algn="tl">
                    <a:srgbClr val="000000">
                      <a:alpha val="43137"/>
                    </a:srgbClr>
                  </a:outerShdw>
                </a:effectLst>
              </a:rPr>
              <a:pPr eaLnBrk="1" hangingPunct="1"/>
              <a:t>10</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1025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4" presetClass="entr" presetSubtype="1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CE423-B402-4655-BA9C-878F66E115B1}"/>
              </a:ext>
            </a:extLst>
          </p:cNvPr>
          <p:cNvSpPr>
            <a:spLocks noGrp="1"/>
          </p:cNvSpPr>
          <p:nvPr>
            <p:ph type="title"/>
          </p:nvPr>
        </p:nvSpPr>
        <p:spPr>
          <a:xfrm>
            <a:off x="1637105" y="497540"/>
            <a:ext cx="9267411" cy="1325563"/>
          </a:xfrm>
        </p:spPr>
        <p:txBody>
          <a:bodyPr/>
          <a:lstStyle/>
          <a:p>
            <a:r>
              <a:rPr lang="en-US" altLang="en-US" sz="2400" b="1" u="sng" dirty="0">
                <a:effectLst>
                  <a:outerShdw blurRad="38100" dist="38100" dir="2700000" algn="tl">
                    <a:srgbClr val="000000">
                      <a:alpha val="43137"/>
                    </a:srgbClr>
                  </a:outerShdw>
                </a:effectLst>
                <a:latin typeface="+mn-lt"/>
              </a:rPr>
              <a:t> </a:t>
            </a:r>
            <a:r>
              <a:rPr lang="en-US" altLang="en-US" sz="4000" b="1" u="sng" dirty="0">
                <a:effectLst>
                  <a:outerShdw blurRad="38100" dist="38100" dir="2700000" algn="tl">
                    <a:srgbClr val="000000">
                      <a:alpha val="43137"/>
                    </a:srgbClr>
                  </a:outerShdw>
                </a:effectLst>
                <a:latin typeface="+mn-lt"/>
              </a:rPr>
              <a:t>Important Issues to Consider</a:t>
            </a:r>
            <a:endParaRPr lang="en-US" sz="4000" u="sng" dirty="0">
              <a:latin typeface="+mn-lt"/>
            </a:endParaRPr>
          </a:p>
        </p:txBody>
      </p:sp>
      <p:sp>
        <p:nvSpPr>
          <p:cNvPr id="3" name="Content Placeholder 2">
            <a:extLst>
              <a:ext uri="{FF2B5EF4-FFF2-40B4-BE49-F238E27FC236}">
                <a16:creationId xmlns:a16="http://schemas.microsoft.com/office/drawing/2014/main" xmlns="" id="{8689E598-C1E6-40BC-A501-CB7886A2FFEC}"/>
              </a:ext>
            </a:extLst>
          </p:cNvPr>
          <p:cNvSpPr>
            <a:spLocks noGrp="1"/>
          </p:cNvSpPr>
          <p:nvPr>
            <p:ph idx="1"/>
          </p:nvPr>
        </p:nvSpPr>
        <p:spPr>
          <a:xfrm>
            <a:off x="2035913" y="2709820"/>
            <a:ext cx="7886700" cy="2047127"/>
          </a:xfrm>
        </p:spPr>
        <p:txBody>
          <a:bodyPr>
            <a:normAutofit/>
          </a:bodyPr>
          <a:lstStyle/>
          <a:p>
            <a:pPr marL="0" indent="0" algn="ctr">
              <a:buNone/>
            </a:pPr>
            <a:r>
              <a:rPr lang="en-US" sz="3600" b="1" dirty="0">
                <a:effectLst>
                  <a:outerShdw blurRad="38100" dist="38100" dir="2700000" algn="tl">
                    <a:srgbClr val="000000">
                      <a:alpha val="43137"/>
                    </a:srgbClr>
                  </a:outerShdw>
                </a:effectLst>
              </a:rPr>
              <a:t>Group of Things to Consider Before Determining Whether to Try or Settle an OIS</a:t>
            </a:r>
          </a:p>
        </p:txBody>
      </p:sp>
    </p:spTree>
    <p:extLst>
      <p:ext uri="{BB962C8B-B14F-4D97-AF65-F5344CB8AC3E}">
        <p14:creationId xmlns:p14="http://schemas.microsoft.com/office/powerpoint/2010/main" val="401670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781" y="483907"/>
            <a:ext cx="7886700" cy="1325563"/>
          </a:xfrm>
        </p:spPr>
        <p:txBody>
          <a:bodyPr>
            <a:normAutofit/>
          </a:bodyPr>
          <a:lstStyle/>
          <a:p>
            <a:pPr algn="ctr">
              <a:defRPr/>
            </a:pPr>
            <a:r>
              <a:rPr lang="en-US" b="1" u="sng" dirty="0">
                <a:effectLst>
                  <a:outerShdw blurRad="38100" dist="38100" dir="2700000" algn="tl">
                    <a:srgbClr val="000000">
                      <a:alpha val="43137"/>
                    </a:srgbClr>
                  </a:outerShdw>
                </a:effectLst>
                <a:latin typeface="+mn-lt"/>
              </a:rPr>
              <a:t>Your Reputation</a:t>
            </a:r>
          </a:p>
        </p:txBody>
      </p:sp>
      <p:sp>
        <p:nvSpPr>
          <p:cNvPr id="10243" name="Content Placeholder 2"/>
          <p:cNvSpPr>
            <a:spLocks noGrp="1"/>
          </p:cNvSpPr>
          <p:nvPr>
            <p:ph idx="1"/>
          </p:nvPr>
        </p:nvSpPr>
        <p:spPr>
          <a:xfrm>
            <a:off x="1979519" y="2318224"/>
            <a:ext cx="8232962" cy="2730307"/>
          </a:xfrm>
        </p:spPr>
        <p:txBody>
          <a:bodyPr>
            <a:normAutofit fontScale="85000" lnSpcReduction="10000"/>
          </a:bodyPr>
          <a:lstStyle/>
          <a:p>
            <a:pPr>
              <a:defRPr/>
            </a:pPr>
            <a:r>
              <a:rPr lang="en-US" altLang="en-US" sz="3600" b="1" dirty="0">
                <a:effectLst>
                  <a:outerShdw blurRad="38100" dist="38100" dir="2700000" algn="tl">
                    <a:srgbClr val="000000">
                      <a:alpha val="43137"/>
                    </a:srgbClr>
                  </a:outerShdw>
                </a:effectLst>
              </a:rPr>
              <a:t>Publicity Surrounding Initial Occurrence</a:t>
            </a:r>
          </a:p>
          <a:p>
            <a:pPr>
              <a:defRPr/>
            </a:pPr>
            <a:r>
              <a:rPr lang="en-US" altLang="en-US" sz="3600" b="1" dirty="0">
                <a:effectLst>
                  <a:outerShdw blurRad="38100" dist="38100" dir="2700000" algn="tl">
                    <a:srgbClr val="000000">
                      <a:alpha val="43137"/>
                    </a:srgbClr>
                  </a:outerShdw>
                </a:effectLst>
              </a:rPr>
              <a:t>Previous Similar Situations</a:t>
            </a:r>
          </a:p>
          <a:p>
            <a:pPr>
              <a:defRPr/>
            </a:pPr>
            <a:r>
              <a:rPr lang="en-US" altLang="en-US" sz="3600" b="1" dirty="0">
                <a:effectLst>
                  <a:outerShdw blurRad="38100" dist="38100" dir="2700000" algn="tl">
                    <a:srgbClr val="000000">
                      <a:alpha val="43137"/>
                    </a:srgbClr>
                  </a:outerShdw>
                </a:effectLst>
              </a:rPr>
              <a:t>Politics</a:t>
            </a:r>
          </a:p>
          <a:p>
            <a:pPr>
              <a:defRPr/>
            </a:pPr>
            <a:r>
              <a:rPr lang="en-US" altLang="en-US" sz="3600" b="1" dirty="0">
                <a:effectLst>
                  <a:outerShdw blurRad="38100" dist="38100" dir="2700000" algn="tl">
                    <a:srgbClr val="000000">
                      <a:alpha val="43137"/>
                    </a:srgbClr>
                  </a:outerShdw>
                </a:effectLst>
              </a:rPr>
              <a:t>Overall Economics</a:t>
            </a:r>
          </a:p>
        </p:txBody>
      </p:sp>
      <p:sp>
        <p:nvSpPr>
          <p:cNvPr id="1024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53548396-ED34-4C44-911B-EABE3B47F02C}" type="slidenum">
              <a:rPr lang="en-US" altLang="en-US" b="1" smtClean="0">
                <a:effectLst>
                  <a:outerShdw blurRad="38100" dist="38100" dir="2700000" algn="tl">
                    <a:srgbClr val="000000">
                      <a:alpha val="43137"/>
                    </a:srgbClr>
                  </a:outerShdw>
                </a:effectLst>
              </a:rPr>
              <a:pPr eaLnBrk="1" hangingPunct="1"/>
              <a:t>12</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95815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Effect transition="in" filter="fade">
                                      <p:cBhvr>
                                        <p:cTn id="28" dur="1000"/>
                                        <p:tgtEl>
                                          <p:spTgt spid="10243">
                                            <p:txEl>
                                              <p:pRg st="3" end="3"/>
                                            </p:txEl>
                                          </p:spTgt>
                                        </p:tgtEl>
                                      </p:cBhvr>
                                    </p:animEffect>
                                    <p:anim calcmode="lin" valueType="num">
                                      <p:cBhvr>
                                        <p:cTn id="29" dur="1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271" y="663015"/>
            <a:ext cx="8820150" cy="1325563"/>
          </a:xfrm>
        </p:spPr>
        <p:txBody>
          <a:bodyPr>
            <a:normAutofit/>
          </a:bodyPr>
          <a:lstStyle/>
          <a:p>
            <a:pPr algn="ctr">
              <a:defRPr/>
            </a:pPr>
            <a:r>
              <a:rPr lang="en-US" b="1" u="sng" dirty="0">
                <a:effectLst>
                  <a:outerShdw blurRad="38100" dist="38100" dir="2700000" algn="tl">
                    <a:srgbClr val="000000">
                      <a:alpha val="43137"/>
                    </a:srgbClr>
                  </a:outerShdw>
                </a:effectLst>
                <a:latin typeface="+mn-lt"/>
              </a:rPr>
              <a:t>Plaintiff Attorney’s Reputation</a:t>
            </a:r>
          </a:p>
        </p:txBody>
      </p:sp>
      <p:sp>
        <p:nvSpPr>
          <p:cNvPr id="11267" name="Content Placeholder 2"/>
          <p:cNvSpPr>
            <a:spLocks noGrp="1"/>
          </p:cNvSpPr>
          <p:nvPr>
            <p:ph idx="1"/>
          </p:nvPr>
        </p:nvSpPr>
        <p:spPr>
          <a:xfrm>
            <a:off x="1772770" y="2122849"/>
            <a:ext cx="8646459" cy="2783017"/>
          </a:xfrm>
        </p:spPr>
        <p:txBody>
          <a:bodyPr>
            <a:normAutofit fontScale="92500"/>
          </a:bodyPr>
          <a:lstStyle/>
          <a:p>
            <a:pPr>
              <a:defRPr/>
            </a:pPr>
            <a:r>
              <a:rPr lang="en-US" sz="3600" b="1" dirty="0">
                <a:effectLst>
                  <a:outerShdw blurRad="38100" dist="38100" dir="2700000" algn="tl">
                    <a:srgbClr val="000000">
                      <a:alpha val="43137"/>
                    </a:srgbClr>
                  </a:outerShdw>
                </a:effectLst>
              </a:rPr>
              <a:t>Well-Known Plaintiff Attorney Can Raise Value of the Case</a:t>
            </a:r>
          </a:p>
          <a:p>
            <a:pPr>
              <a:defRPr/>
            </a:pPr>
            <a:r>
              <a:rPr lang="en-US" sz="3600" b="1" dirty="0">
                <a:effectLst>
                  <a:outerShdw blurRad="38100" dist="38100" dir="2700000" algn="tl">
                    <a:srgbClr val="000000">
                      <a:alpha val="43137"/>
                    </a:srgbClr>
                  </a:outerShdw>
                </a:effectLst>
              </a:rPr>
              <a:t>TV Commercials – Public Knows Them </a:t>
            </a:r>
          </a:p>
          <a:p>
            <a:pPr>
              <a:defRPr/>
            </a:pPr>
            <a:r>
              <a:rPr lang="en-US" sz="3600" b="1" dirty="0">
                <a:effectLst>
                  <a:outerShdw blurRad="38100" dist="38100" dir="2700000" algn="tl">
                    <a:srgbClr val="000000">
                      <a:alpha val="43137"/>
                    </a:srgbClr>
                  </a:outerShdw>
                </a:effectLst>
              </a:rPr>
              <a:t>Highly Publicized Large Verdicts</a:t>
            </a:r>
            <a:endParaRPr lang="en-US" altLang="en-US" sz="3600" b="1" dirty="0">
              <a:effectLst>
                <a:outerShdw blurRad="38100" dist="38100" dir="2700000" algn="tl">
                  <a:srgbClr val="000000">
                    <a:alpha val="43137"/>
                  </a:srgbClr>
                </a:outerShdw>
              </a:effectLst>
            </a:endParaRPr>
          </a:p>
        </p:txBody>
      </p:sp>
      <p:sp>
        <p:nvSpPr>
          <p:cNvPr id="1126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58288AEC-DAFD-4DBD-A0B9-2CB2AC4FE726}" type="slidenum">
              <a:rPr lang="en-US" altLang="en-US" b="1" smtClean="0">
                <a:effectLst>
                  <a:outerShdw blurRad="38100" dist="38100" dir="2700000" algn="tl">
                    <a:srgbClr val="000000">
                      <a:alpha val="43137"/>
                    </a:srgbClr>
                  </a:outerShdw>
                </a:effectLst>
              </a:rPr>
              <a:pPr eaLnBrk="1" hangingPunct="1"/>
              <a:t>13</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38290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415" y="624893"/>
            <a:ext cx="7886700" cy="1325563"/>
          </a:xfrm>
        </p:spPr>
        <p:txBody>
          <a:bodyPr>
            <a:normAutofit/>
          </a:bodyPr>
          <a:lstStyle/>
          <a:p>
            <a:pPr algn="ctr">
              <a:defRPr/>
            </a:pPr>
            <a:r>
              <a:rPr lang="en-US" b="1" u="sng" dirty="0">
                <a:effectLst>
                  <a:outerShdw blurRad="38100" dist="38100" dir="2700000" algn="tl">
                    <a:srgbClr val="000000">
                      <a:alpha val="43137"/>
                    </a:srgbClr>
                  </a:outerShdw>
                </a:effectLst>
                <a:latin typeface="+mn-lt"/>
              </a:rPr>
              <a:t>State or Federal Venue</a:t>
            </a:r>
          </a:p>
        </p:txBody>
      </p:sp>
      <p:sp>
        <p:nvSpPr>
          <p:cNvPr id="12291" name="Content Placeholder 2"/>
          <p:cNvSpPr>
            <a:spLocks noGrp="1"/>
          </p:cNvSpPr>
          <p:nvPr>
            <p:ph idx="1"/>
          </p:nvPr>
        </p:nvSpPr>
        <p:spPr>
          <a:xfrm>
            <a:off x="2152650" y="2069710"/>
            <a:ext cx="7886700" cy="3217022"/>
          </a:xfrm>
        </p:spPr>
        <p:txBody>
          <a:bodyPr>
            <a:normAutofit fontScale="92500" lnSpcReduction="10000"/>
          </a:bodyPr>
          <a:lstStyle/>
          <a:p>
            <a:pPr>
              <a:defRPr/>
            </a:pPr>
            <a:r>
              <a:rPr lang="en-US" altLang="en-US" sz="3600" b="1" dirty="0">
                <a:effectLst>
                  <a:outerShdw blurRad="38100" dist="38100" dir="2700000" algn="tl">
                    <a:srgbClr val="000000">
                      <a:alpha val="43137"/>
                    </a:srgbClr>
                  </a:outerShdw>
                </a:effectLst>
              </a:rPr>
              <a:t>Jurisdictional Hell Holes</a:t>
            </a:r>
          </a:p>
          <a:p>
            <a:pPr>
              <a:defRPr/>
            </a:pPr>
            <a:r>
              <a:rPr lang="en-US" altLang="en-US" sz="3600" b="1" dirty="0">
                <a:effectLst>
                  <a:outerShdw blurRad="38100" dist="38100" dir="2700000" algn="tl">
                    <a:srgbClr val="000000">
                      <a:alpha val="43137"/>
                    </a:srgbClr>
                  </a:outerShdw>
                </a:effectLst>
              </a:rPr>
              <a:t>State Laws</a:t>
            </a:r>
          </a:p>
          <a:p>
            <a:pPr>
              <a:defRPr/>
            </a:pPr>
            <a:r>
              <a:rPr lang="en-US" altLang="en-US" sz="3600" b="1" dirty="0">
                <a:effectLst>
                  <a:outerShdw blurRad="38100" dist="38100" dir="2700000" algn="tl">
                    <a:srgbClr val="000000">
                      <a:alpha val="43137"/>
                    </a:srgbClr>
                  </a:outerShdw>
                </a:effectLst>
              </a:rPr>
              <a:t>Federal Aspects</a:t>
            </a:r>
          </a:p>
          <a:p>
            <a:pPr lvl="1">
              <a:defRPr/>
            </a:pPr>
            <a:r>
              <a:rPr lang="en-US" altLang="en-US" sz="3600" b="1" dirty="0">
                <a:effectLst>
                  <a:outerShdw blurRad="38100" dist="38100" dir="2700000" algn="tl">
                    <a:srgbClr val="000000">
                      <a:alpha val="43137"/>
                    </a:srgbClr>
                  </a:outerShdw>
                </a:effectLst>
              </a:rPr>
              <a:t>Attorney Fees</a:t>
            </a:r>
          </a:p>
          <a:p>
            <a:pPr lvl="1">
              <a:defRPr/>
            </a:pPr>
            <a:r>
              <a:rPr lang="en-US" altLang="en-US" sz="3600" b="1" dirty="0">
                <a:effectLst>
                  <a:outerShdw blurRad="38100" dist="38100" dir="2700000" algn="tl">
                    <a:srgbClr val="000000">
                      <a:alpha val="43137"/>
                    </a:srgbClr>
                  </a:outerShdw>
                </a:effectLst>
              </a:rPr>
              <a:t>Jury Pool</a:t>
            </a:r>
          </a:p>
        </p:txBody>
      </p:sp>
      <p:sp>
        <p:nvSpPr>
          <p:cNvPr id="1229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DCA2F36B-4196-4DCB-84FD-C820B3CA08F9}" type="slidenum">
              <a:rPr lang="en-US" altLang="en-US" b="1" smtClean="0">
                <a:effectLst>
                  <a:outerShdw blurRad="38100" dist="38100" dir="2700000" algn="tl">
                    <a:srgbClr val="000000">
                      <a:alpha val="43137"/>
                    </a:srgbClr>
                  </a:outerShdw>
                </a:effectLst>
              </a:rPr>
              <a:pPr eaLnBrk="1" hangingPunct="1"/>
              <a:t>14</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1501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anim calcmode="lin" valueType="num">
                                      <p:cBhvr additive="base">
                                        <p:cTn id="19"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1">
                                            <p:txEl>
                                              <p:pRg st="4" end="4"/>
                                            </p:txEl>
                                          </p:spTgt>
                                        </p:tgtEl>
                                        <p:attrNameLst>
                                          <p:attrName>style.visibility</p:attrName>
                                        </p:attrNameLst>
                                      </p:cBhvr>
                                      <p:to>
                                        <p:strVal val="visible"/>
                                      </p:to>
                                    </p:set>
                                    <p:anim calcmode="lin" valueType="num">
                                      <p:cBhvr additive="base">
                                        <p:cTn id="25"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451579" y="483907"/>
            <a:ext cx="9378640" cy="857250"/>
          </a:xfrm>
        </p:spPr>
        <p:txBody>
          <a:bodyPr>
            <a:noAutofit/>
          </a:bodyPr>
          <a:lstStyle/>
          <a:p>
            <a:pPr algn="ctr">
              <a:defRPr/>
            </a:pPr>
            <a:r>
              <a:rPr lang="en-US" altLang="en-US" b="1" u="sng" dirty="0">
                <a:effectLst>
                  <a:outerShdw blurRad="38100" dist="38100" dir="2700000" algn="tl">
                    <a:srgbClr val="000000">
                      <a:alpha val="43137"/>
                    </a:srgbClr>
                  </a:outerShdw>
                </a:effectLst>
                <a:latin typeface="+mn-lt"/>
              </a:rPr>
              <a:t>Will Immunities and Tort Caps Apply?</a:t>
            </a:r>
          </a:p>
        </p:txBody>
      </p:sp>
      <p:sp>
        <p:nvSpPr>
          <p:cNvPr id="19459" name="Content Placeholder 2"/>
          <p:cNvSpPr>
            <a:spLocks noGrp="1"/>
          </p:cNvSpPr>
          <p:nvPr>
            <p:ph idx="1"/>
          </p:nvPr>
        </p:nvSpPr>
        <p:spPr>
          <a:xfrm>
            <a:off x="1594159" y="1986777"/>
            <a:ext cx="7544171" cy="4028181"/>
          </a:xfrm>
        </p:spPr>
        <p:txBody>
          <a:bodyPr>
            <a:normAutofit fontScale="77500" lnSpcReduction="20000"/>
          </a:bodyPr>
          <a:lstStyle/>
          <a:p>
            <a:pPr marL="154781" lvl="1" indent="0">
              <a:buNone/>
              <a:defRPr/>
            </a:pPr>
            <a:endParaRPr lang="en-US" altLang="en-US" b="1" dirty="0">
              <a:effectLst>
                <a:outerShdw blurRad="38100" dist="38100" dir="2700000" algn="tl">
                  <a:srgbClr val="000000">
                    <a:alpha val="43137"/>
                  </a:srgbClr>
                </a:outerShdw>
              </a:effectLst>
            </a:endParaRPr>
          </a:p>
          <a:p>
            <a:pPr>
              <a:defRPr/>
            </a:pPr>
            <a:r>
              <a:rPr lang="en-US" altLang="en-US" sz="3600" b="1" dirty="0">
                <a:effectLst>
                  <a:outerShdw blurRad="38100" dist="38100" dir="2700000" algn="tl">
                    <a:srgbClr val="000000">
                      <a:alpha val="43137"/>
                    </a:srgbClr>
                  </a:outerShdw>
                </a:effectLst>
              </a:rPr>
              <a:t>On Paper</a:t>
            </a:r>
          </a:p>
          <a:p>
            <a:pPr lvl="1">
              <a:defRPr/>
            </a:pPr>
            <a:r>
              <a:rPr lang="en-US" altLang="en-US" sz="3600" b="1" dirty="0">
                <a:effectLst>
                  <a:outerShdw blurRad="38100" dist="38100" dir="2700000" algn="tl">
                    <a:srgbClr val="000000">
                      <a:alpha val="43137"/>
                    </a:srgbClr>
                  </a:outerShdw>
                </a:effectLst>
              </a:rPr>
              <a:t>It Appears They Should</a:t>
            </a:r>
          </a:p>
          <a:p>
            <a:pPr>
              <a:defRPr/>
            </a:pPr>
            <a:r>
              <a:rPr lang="en-US" altLang="en-US" sz="3600" b="1" dirty="0">
                <a:effectLst>
                  <a:outerShdw blurRad="38100" dist="38100" dir="2700000" algn="tl">
                    <a:srgbClr val="000000">
                      <a:alpha val="43137"/>
                    </a:srgbClr>
                  </a:outerShdw>
                </a:effectLst>
              </a:rPr>
              <a:t>In Reality</a:t>
            </a:r>
          </a:p>
          <a:p>
            <a:pPr lvl="1">
              <a:defRPr/>
            </a:pPr>
            <a:r>
              <a:rPr lang="en-US" altLang="en-US" sz="3600" b="1" dirty="0">
                <a:effectLst>
                  <a:outerShdw blurRad="38100" dist="38100" dir="2700000" algn="tl">
                    <a:srgbClr val="000000">
                      <a:alpha val="43137"/>
                    </a:srgbClr>
                  </a:outerShdw>
                </a:effectLst>
              </a:rPr>
              <a:t>They  May Not</a:t>
            </a:r>
          </a:p>
          <a:p>
            <a:pPr>
              <a:defRPr/>
            </a:pPr>
            <a:r>
              <a:rPr lang="en-US" altLang="en-US" sz="3600" b="1" dirty="0">
                <a:effectLst>
                  <a:outerShdw blurRad="38100" dist="38100" dir="2700000" algn="tl">
                    <a:srgbClr val="000000">
                      <a:alpha val="43137"/>
                    </a:srgbClr>
                  </a:outerShdw>
                </a:effectLst>
              </a:rPr>
              <a:t>Waivers</a:t>
            </a:r>
          </a:p>
          <a:p>
            <a:pPr lvl="1">
              <a:defRPr/>
            </a:pPr>
            <a:r>
              <a:rPr lang="en-US" altLang="en-US" sz="3600" b="1" dirty="0">
                <a:effectLst>
                  <a:outerShdw blurRad="38100" dist="38100" dir="2700000" algn="tl">
                    <a:srgbClr val="000000">
                      <a:alpha val="43137"/>
                    </a:srgbClr>
                  </a:outerShdw>
                </a:effectLst>
              </a:rPr>
              <a:t>Think About How Others Will See Your Behavior</a:t>
            </a:r>
          </a:p>
          <a:p>
            <a:pPr lvl="1">
              <a:defRPr/>
            </a:pPr>
            <a:endParaRPr lang="en-US" altLang="en-US" sz="3600" b="1" dirty="0">
              <a:effectLst>
                <a:outerShdw blurRad="38100" dist="38100" dir="2700000" algn="tl">
                  <a:srgbClr val="000000">
                    <a:alpha val="43137"/>
                  </a:srgbClr>
                </a:outerShdw>
              </a:effectLst>
            </a:endParaRPr>
          </a:p>
          <a:p>
            <a:pPr>
              <a:defRPr/>
            </a:pPr>
            <a:endParaRPr lang="en-US" altLang="en-US" b="1" dirty="0">
              <a:effectLst>
                <a:outerShdw blurRad="38100" dist="38100" dir="2700000" algn="tl">
                  <a:srgbClr val="000000">
                    <a:alpha val="43137"/>
                  </a:srgbClr>
                </a:outerShdw>
              </a:effectLst>
            </a:endParaRPr>
          </a:p>
        </p:txBody>
      </p:sp>
      <p:sp>
        <p:nvSpPr>
          <p:cNvPr id="1331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860F0053-2B53-4E3E-9B30-7571D1F5DCC5}" type="slidenum">
              <a:rPr lang="en-US" altLang="en-US" b="1" smtClean="0">
                <a:effectLst>
                  <a:outerShdw blurRad="38100" dist="38100" dir="2700000" algn="tl">
                    <a:srgbClr val="000000">
                      <a:alpha val="43137"/>
                    </a:srgbClr>
                  </a:outerShdw>
                </a:effectLst>
              </a:rPr>
              <a:pPr eaLnBrk="1" hangingPunct="1"/>
              <a:t>15</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20683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Effect transition="in" filter="randombar(horizontal)">
                                      <p:cBhvr>
                                        <p:cTn id="7" dur="500"/>
                                        <p:tgtEl>
                                          <p:spTgt spid="194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fade">
                                      <p:cBhvr>
                                        <p:cTn id="12" dur="1000"/>
                                        <p:tgtEl>
                                          <p:spTgt spid="19459">
                                            <p:txEl>
                                              <p:pRg st="2" end="2"/>
                                            </p:txEl>
                                          </p:spTgt>
                                        </p:tgtEl>
                                      </p:cBhvr>
                                    </p:animEffect>
                                    <p:anim calcmode="lin" valueType="num">
                                      <p:cBhvr>
                                        <p:cTn id="13"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10"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Effect transition="in" filter="randombar(horizontal)">
                                      <p:cBhvr>
                                        <p:cTn id="19" dur="500"/>
                                        <p:tgtEl>
                                          <p:spTgt spid="19459">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19459">
                                            <p:txEl>
                                              <p:pRg st="4" end="4"/>
                                            </p:txEl>
                                          </p:spTgt>
                                        </p:tgtEl>
                                        <p:attrNameLst>
                                          <p:attrName>style.visibility</p:attrName>
                                        </p:attrNameLst>
                                      </p:cBhvr>
                                      <p:to>
                                        <p:strVal val="visible"/>
                                      </p:to>
                                    </p:set>
                                    <p:animEffect transition="in" filter="fade">
                                      <p:cBhvr>
                                        <p:cTn id="24" dur="1000"/>
                                        <p:tgtEl>
                                          <p:spTgt spid="19459">
                                            <p:txEl>
                                              <p:pRg st="4" end="4"/>
                                            </p:txEl>
                                          </p:spTgt>
                                        </p:tgtEl>
                                      </p:cBhvr>
                                    </p:animEffect>
                                    <p:anim calcmode="lin" valueType="num">
                                      <p:cBhvr>
                                        <p:cTn id="25"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94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4" presetClass="entr" presetSubtype="10" fill="hold" nodeType="clickEffect">
                                  <p:stCondLst>
                                    <p:cond delay="0"/>
                                  </p:stCondLst>
                                  <p:childTnLst>
                                    <p:set>
                                      <p:cBhvr>
                                        <p:cTn id="30" dur="1" fill="hold">
                                          <p:stCondLst>
                                            <p:cond delay="0"/>
                                          </p:stCondLst>
                                        </p:cTn>
                                        <p:tgtEl>
                                          <p:spTgt spid="19459">
                                            <p:txEl>
                                              <p:pRg st="5" end="5"/>
                                            </p:txEl>
                                          </p:spTgt>
                                        </p:tgtEl>
                                        <p:attrNameLst>
                                          <p:attrName>style.visibility</p:attrName>
                                        </p:attrNameLst>
                                      </p:cBhvr>
                                      <p:to>
                                        <p:strVal val="visible"/>
                                      </p:to>
                                    </p:set>
                                    <p:animEffect transition="in" filter="randombar(horizontal)">
                                      <p:cBhvr>
                                        <p:cTn id="31" dur="500"/>
                                        <p:tgtEl>
                                          <p:spTgt spid="19459">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19459">
                                            <p:txEl>
                                              <p:pRg st="6" end="6"/>
                                            </p:txEl>
                                          </p:spTgt>
                                        </p:tgtEl>
                                        <p:attrNameLst>
                                          <p:attrName>style.visibility</p:attrName>
                                        </p:attrNameLst>
                                      </p:cBhvr>
                                      <p:to>
                                        <p:strVal val="visible"/>
                                      </p:to>
                                    </p:set>
                                    <p:animEffect transition="in" filter="fade">
                                      <p:cBhvr>
                                        <p:cTn id="36" dur="1000"/>
                                        <p:tgtEl>
                                          <p:spTgt spid="19459">
                                            <p:txEl>
                                              <p:pRg st="6" end="6"/>
                                            </p:txEl>
                                          </p:spTgt>
                                        </p:tgtEl>
                                      </p:cBhvr>
                                    </p:animEffect>
                                    <p:anim calcmode="lin" valueType="num">
                                      <p:cBhvr>
                                        <p:cTn id="37" dur="10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1945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49" y="666611"/>
            <a:ext cx="7886700" cy="638102"/>
          </a:xfrm>
        </p:spPr>
        <p:txBody>
          <a:bodyPr>
            <a:normAutofit/>
          </a:bodyPr>
          <a:lstStyle/>
          <a:p>
            <a:pPr algn="ctr">
              <a:defRPr/>
            </a:pPr>
            <a:r>
              <a:rPr lang="en-US" b="1" u="sng" dirty="0">
                <a:effectLst>
                  <a:outerShdw blurRad="38100" dist="38100" dir="2700000" algn="tl">
                    <a:srgbClr val="000000">
                      <a:alpha val="43137"/>
                    </a:srgbClr>
                  </a:outerShdw>
                </a:effectLst>
                <a:latin typeface="+mn-lt"/>
              </a:rPr>
              <a:t>Local and National News</a:t>
            </a:r>
          </a:p>
        </p:txBody>
      </p:sp>
      <p:sp>
        <p:nvSpPr>
          <p:cNvPr id="17411" name="Content Placeholder 2"/>
          <p:cNvSpPr>
            <a:spLocks noGrp="1"/>
          </p:cNvSpPr>
          <p:nvPr>
            <p:ph idx="1"/>
          </p:nvPr>
        </p:nvSpPr>
        <p:spPr>
          <a:xfrm>
            <a:off x="1692088" y="1840051"/>
            <a:ext cx="8807823" cy="4351338"/>
          </a:xfrm>
        </p:spPr>
        <p:txBody>
          <a:bodyPr>
            <a:normAutofit fontScale="85000" lnSpcReduction="10000"/>
          </a:bodyPr>
          <a:lstStyle/>
          <a:p>
            <a:pPr>
              <a:defRPr/>
            </a:pPr>
            <a:r>
              <a:rPr lang="en-US" altLang="en-US" sz="3200" b="1" dirty="0">
                <a:effectLst>
                  <a:outerShdw blurRad="38100" dist="38100" dir="2700000" algn="tl">
                    <a:srgbClr val="000000">
                      <a:alpha val="43137"/>
                    </a:srgbClr>
                  </a:outerShdw>
                </a:effectLst>
              </a:rPr>
              <a:t>TV, Newspaper and Social Media Explosions</a:t>
            </a:r>
          </a:p>
          <a:p>
            <a:pPr lvl="1">
              <a:defRPr/>
            </a:pPr>
            <a:r>
              <a:rPr lang="en-US" altLang="en-US" sz="3200" b="1" dirty="0">
                <a:effectLst>
                  <a:outerShdw blurRad="38100" dist="38100" dir="2700000" algn="tl">
                    <a:srgbClr val="000000">
                      <a:alpha val="43137"/>
                    </a:srgbClr>
                  </a:outerShdw>
                </a:effectLst>
              </a:rPr>
              <a:t>Multiple Police Matters</a:t>
            </a:r>
          </a:p>
          <a:p>
            <a:pPr lvl="1">
              <a:defRPr/>
            </a:pPr>
            <a:r>
              <a:rPr lang="en-US" altLang="en-US" sz="3200" b="1" dirty="0">
                <a:effectLst>
                  <a:outerShdw blurRad="38100" dist="38100" dir="2700000" algn="tl">
                    <a:srgbClr val="000000">
                      <a:alpha val="43137"/>
                    </a:srgbClr>
                  </a:outerShdw>
                </a:effectLst>
              </a:rPr>
              <a:t>Government </a:t>
            </a:r>
          </a:p>
          <a:p>
            <a:pPr lvl="1">
              <a:defRPr/>
            </a:pPr>
            <a:r>
              <a:rPr lang="en-US" altLang="en-US" sz="3200" b="1" dirty="0">
                <a:effectLst>
                  <a:outerShdw blurRad="38100" dist="38100" dir="2700000" algn="tl">
                    <a:srgbClr val="000000">
                      <a:alpha val="43137"/>
                    </a:srgbClr>
                  </a:outerShdw>
                </a:effectLst>
              </a:rPr>
              <a:t>Emotional Issues of the Plaintiff Family + Friends </a:t>
            </a:r>
          </a:p>
          <a:p>
            <a:pPr lvl="1">
              <a:defRPr/>
            </a:pPr>
            <a:r>
              <a:rPr lang="en-US" altLang="en-US" sz="3200" b="1" dirty="0">
                <a:effectLst>
                  <a:outerShdw blurRad="38100" dist="38100" dir="2700000" algn="tl">
                    <a:srgbClr val="000000">
                      <a:alpha val="43137"/>
                    </a:srgbClr>
                  </a:outerShdw>
                </a:effectLst>
              </a:rPr>
              <a:t>Unrelated Issues that Generate Jury Anger</a:t>
            </a:r>
          </a:p>
          <a:p>
            <a:pPr lvl="2">
              <a:defRPr/>
            </a:pPr>
            <a:r>
              <a:rPr lang="en-US" altLang="en-US" sz="3200" b="1" dirty="0">
                <a:effectLst>
                  <a:outerShdw blurRad="38100" dist="38100" dir="2700000" algn="tl">
                    <a:srgbClr val="000000">
                      <a:alpha val="43137"/>
                    </a:srgbClr>
                  </a:outerShdw>
                </a:effectLst>
              </a:rPr>
              <a:t>Higher Taxes</a:t>
            </a:r>
          </a:p>
          <a:p>
            <a:pPr lvl="2">
              <a:defRPr/>
            </a:pPr>
            <a:r>
              <a:rPr lang="en-US" altLang="en-US" sz="3200" b="1" dirty="0">
                <a:effectLst>
                  <a:outerShdw blurRad="38100" dist="38100" dir="2700000" algn="tl">
                    <a:srgbClr val="000000">
                      <a:alpha val="43137"/>
                    </a:srgbClr>
                  </a:outerShdw>
                </a:effectLst>
              </a:rPr>
              <a:t>Pension Problems</a:t>
            </a:r>
          </a:p>
          <a:p>
            <a:pPr lvl="2">
              <a:defRPr/>
            </a:pPr>
            <a:r>
              <a:rPr lang="en-US" altLang="en-US" sz="3200" b="1" dirty="0">
                <a:effectLst>
                  <a:outerShdw blurRad="38100" dist="38100" dir="2700000" algn="tl">
                    <a:srgbClr val="000000">
                      <a:alpha val="43137"/>
                    </a:srgbClr>
                  </a:outerShdw>
                </a:effectLst>
              </a:rPr>
              <a:t>New Local Laws</a:t>
            </a:r>
          </a:p>
          <a:p>
            <a:pPr>
              <a:defRPr/>
            </a:pPr>
            <a:endParaRPr lang="en-US" altLang="en-US" b="1" dirty="0">
              <a:effectLst>
                <a:outerShdw blurRad="38100" dist="38100" dir="2700000" algn="tl">
                  <a:srgbClr val="000000">
                    <a:alpha val="43137"/>
                  </a:srgbClr>
                </a:outerShdw>
              </a:effectLst>
            </a:endParaRPr>
          </a:p>
          <a:p>
            <a:pPr>
              <a:defRPr/>
            </a:pPr>
            <a:endParaRPr lang="en-US" altLang="en-US" b="1" dirty="0">
              <a:effectLst>
                <a:outerShdw blurRad="38100" dist="38100" dir="2700000" algn="tl">
                  <a:srgbClr val="000000">
                    <a:alpha val="43137"/>
                  </a:srgbClr>
                </a:outerShdw>
              </a:effectLst>
            </a:endParaRPr>
          </a:p>
          <a:p>
            <a:pPr>
              <a:defRPr/>
            </a:pPr>
            <a:endParaRPr lang="en-US" altLang="en-US" b="1" dirty="0">
              <a:effectLst>
                <a:outerShdw blurRad="38100" dist="38100" dir="2700000" algn="tl">
                  <a:srgbClr val="000000">
                    <a:alpha val="43137"/>
                  </a:srgbClr>
                </a:outerShdw>
              </a:effectLst>
            </a:endParaRPr>
          </a:p>
        </p:txBody>
      </p:sp>
      <p:sp>
        <p:nvSpPr>
          <p:cNvPr id="1434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94BE75C9-57F6-4DAD-96E3-224FC6E7B205}" type="slidenum">
              <a:rPr lang="en-US" altLang="en-US" b="1" smtClean="0">
                <a:effectLst>
                  <a:outerShdw blurRad="38100" dist="38100" dir="2700000" algn="tl">
                    <a:srgbClr val="000000">
                      <a:alpha val="43137"/>
                    </a:srgbClr>
                  </a:outerShdw>
                </a:effectLst>
              </a:rPr>
              <a:pPr eaLnBrk="1" hangingPunct="1"/>
              <a:t>16</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5035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animEffect transition="in" filter="fade">
                                      <p:cBhvr>
                                        <p:cTn id="11" dur="1000"/>
                                        <p:tgtEl>
                                          <p:spTgt spid="17411">
                                            <p:txEl>
                                              <p:pRg st="1" end="1"/>
                                            </p:txEl>
                                          </p:spTgt>
                                        </p:tgtEl>
                                      </p:cBhvr>
                                    </p:animEffect>
                                    <p:anim calcmode="lin" valueType="num">
                                      <p:cBhvr>
                                        <p:cTn id="12" dur="1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nodeType="clickEffect">
                                  <p:stCondLst>
                                    <p:cond delay="0"/>
                                  </p:stCondLst>
                                  <p:childTnLst>
                                    <p:set>
                                      <p:cBhvr>
                                        <p:cTn id="17" dur="1" fill="hold">
                                          <p:stCondLst>
                                            <p:cond delay="0"/>
                                          </p:stCondLst>
                                        </p:cTn>
                                        <p:tgtEl>
                                          <p:spTgt spid="17411">
                                            <p:txEl>
                                              <p:pRg st="2" end="2"/>
                                            </p:txEl>
                                          </p:spTgt>
                                        </p:tgtEl>
                                        <p:attrNameLst>
                                          <p:attrName>style.visibility</p:attrName>
                                        </p:attrNameLst>
                                      </p:cBhvr>
                                      <p:to>
                                        <p:strVal val="visible"/>
                                      </p:to>
                                    </p:set>
                                    <p:animEffect transition="in" filter="fade">
                                      <p:cBhvr>
                                        <p:cTn id="18" dur="1000"/>
                                        <p:tgtEl>
                                          <p:spTgt spid="17411">
                                            <p:txEl>
                                              <p:pRg st="2" end="2"/>
                                            </p:txEl>
                                          </p:spTgt>
                                        </p:tgtEl>
                                      </p:cBhvr>
                                    </p:animEffect>
                                    <p:anim calcmode="lin" valueType="num">
                                      <p:cBhvr>
                                        <p:cTn id="19" dur="1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174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Effect transition="in" filter="fade">
                                      <p:cBhvr>
                                        <p:cTn id="25" dur="1000"/>
                                        <p:tgtEl>
                                          <p:spTgt spid="17411">
                                            <p:txEl>
                                              <p:pRg st="3" end="3"/>
                                            </p:txEl>
                                          </p:spTgt>
                                        </p:tgtEl>
                                      </p:cBhvr>
                                    </p:animEffect>
                                    <p:anim calcmode="lin" valueType="num">
                                      <p:cBhvr>
                                        <p:cTn id="26" dur="10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174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17411">
                                            <p:txEl>
                                              <p:pRg st="4" end="4"/>
                                            </p:txEl>
                                          </p:spTgt>
                                        </p:tgtEl>
                                        <p:attrNameLst>
                                          <p:attrName>style.visibility</p:attrName>
                                        </p:attrNameLst>
                                      </p:cBhvr>
                                      <p:to>
                                        <p:strVal val="visible"/>
                                      </p:to>
                                    </p:set>
                                    <p:animEffect transition="in" filter="fade">
                                      <p:cBhvr>
                                        <p:cTn id="32" dur="1000"/>
                                        <p:tgtEl>
                                          <p:spTgt spid="17411">
                                            <p:txEl>
                                              <p:pRg st="4" end="4"/>
                                            </p:txEl>
                                          </p:spTgt>
                                        </p:tgtEl>
                                      </p:cBhvr>
                                    </p:animEffect>
                                    <p:anim calcmode="lin" valueType="num">
                                      <p:cBhvr>
                                        <p:cTn id="33" dur="10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174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7411">
                                            <p:txEl>
                                              <p:pRg st="5" end="5"/>
                                            </p:txEl>
                                          </p:spTgt>
                                        </p:tgtEl>
                                        <p:attrNameLst>
                                          <p:attrName>style.visibility</p:attrName>
                                        </p:attrNameLst>
                                      </p:cBhvr>
                                      <p:to>
                                        <p:strVal val="visible"/>
                                      </p:to>
                                    </p:set>
                                    <p:anim calcmode="lin" valueType="num">
                                      <p:cBhvr additive="base">
                                        <p:cTn id="39"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17411">
                                            <p:txEl>
                                              <p:pRg st="6" end="6"/>
                                            </p:txEl>
                                          </p:spTgt>
                                        </p:tgtEl>
                                        <p:attrNameLst>
                                          <p:attrName>style.visibility</p:attrName>
                                        </p:attrNameLst>
                                      </p:cBhvr>
                                      <p:to>
                                        <p:strVal val="visible"/>
                                      </p:to>
                                    </p:set>
                                    <p:anim calcmode="lin" valueType="num">
                                      <p:cBhvr additive="base">
                                        <p:cTn id="45"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7411">
                                            <p:txEl>
                                              <p:pRg st="7" end="7"/>
                                            </p:txEl>
                                          </p:spTgt>
                                        </p:tgtEl>
                                        <p:attrNameLst>
                                          <p:attrName>style.visibility</p:attrName>
                                        </p:attrNameLst>
                                      </p:cBhvr>
                                      <p:to>
                                        <p:strVal val="visible"/>
                                      </p:to>
                                    </p:set>
                                    <p:anim calcmode="lin" valueType="num">
                                      <p:cBhvr additive="base">
                                        <p:cTn id="51" dur="500" fill="hold"/>
                                        <p:tgtEl>
                                          <p:spTgt spid="17411">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741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1273" y="483907"/>
            <a:ext cx="7295029" cy="857250"/>
          </a:xfrm>
        </p:spPr>
        <p:txBody>
          <a:bodyPr>
            <a:normAutofit/>
          </a:bodyPr>
          <a:lstStyle/>
          <a:p>
            <a:pPr algn="ctr">
              <a:defRPr/>
            </a:pPr>
            <a:r>
              <a:rPr lang="en-US" altLang="en-US" b="1" u="sng" dirty="0">
                <a:effectLst>
                  <a:outerShdw blurRad="38100" dist="38100" dir="2700000" algn="tl">
                    <a:srgbClr val="000000">
                      <a:alpha val="43137"/>
                    </a:srgbClr>
                  </a:outerShdw>
                </a:effectLst>
                <a:latin typeface="+mn-lt"/>
              </a:rPr>
              <a:t>Cost of Defense Resolution</a:t>
            </a:r>
          </a:p>
        </p:txBody>
      </p:sp>
      <p:sp>
        <p:nvSpPr>
          <p:cNvPr id="5123" name="Content Placeholder 2"/>
          <p:cNvSpPr>
            <a:spLocks noGrp="1"/>
          </p:cNvSpPr>
          <p:nvPr>
            <p:ph idx="1"/>
          </p:nvPr>
        </p:nvSpPr>
        <p:spPr>
          <a:xfrm>
            <a:off x="1451579" y="1968275"/>
            <a:ext cx="8471646" cy="4120065"/>
          </a:xfrm>
        </p:spPr>
        <p:txBody>
          <a:bodyPr>
            <a:normAutofit fontScale="85000" lnSpcReduction="20000"/>
          </a:bodyPr>
          <a:lstStyle/>
          <a:p>
            <a:pPr>
              <a:defRPr/>
            </a:pPr>
            <a:r>
              <a:rPr lang="en-US" altLang="en-US" sz="3200" b="1" dirty="0">
                <a:effectLst>
                  <a:outerShdw blurRad="38100" dist="38100" dir="2700000" algn="tl">
                    <a:srgbClr val="000000">
                      <a:alpha val="43137"/>
                    </a:srgbClr>
                  </a:outerShdw>
                </a:effectLst>
              </a:rPr>
              <a:t>Expenses to Consider</a:t>
            </a:r>
          </a:p>
          <a:p>
            <a:pPr lvl="1">
              <a:defRPr/>
            </a:pPr>
            <a:r>
              <a:rPr lang="en-US" altLang="en-US" sz="3200" b="1" dirty="0">
                <a:effectLst>
                  <a:outerShdw blurRad="38100" dist="38100" dir="2700000" algn="tl">
                    <a:srgbClr val="000000">
                      <a:alpha val="43137"/>
                    </a:srgbClr>
                  </a:outerShdw>
                </a:effectLst>
              </a:rPr>
              <a:t>Defense Attorney fees</a:t>
            </a:r>
          </a:p>
          <a:p>
            <a:pPr lvl="1">
              <a:defRPr/>
            </a:pPr>
            <a:r>
              <a:rPr lang="en-US" altLang="en-US" sz="3200" b="1" dirty="0">
                <a:effectLst>
                  <a:outerShdw blurRad="38100" dist="38100" dir="2700000" algn="tl">
                    <a:srgbClr val="000000">
                      <a:alpha val="43137"/>
                    </a:srgbClr>
                  </a:outerShdw>
                </a:effectLst>
              </a:rPr>
              <a:t>Expert Fees</a:t>
            </a:r>
          </a:p>
          <a:p>
            <a:pPr lvl="1">
              <a:defRPr/>
            </a:pPr>
            <a:r>
              <a:rPr lang="en-US" altLang="en-US" sz="3200" b="1" dirty="0">
                <a:effectLst>
                  <a:outerShdw blurRad="38100" dist="38100" dir="2700000" algn="tl">
                    <a:srgbClr val="000000">
                      <a:alpha val="43137"/>
                    </a:srgbClr>
                  </a:outerShdw>
                </a:effectLst>
              </a:rPr>
              <a:t>Employee Wages + Lost Work Time</a:t>
            </a:r>
          </a:p>
          <a:p>
            <a:pPr>
              <a:defRPr/>
            </a:pPr>
            <a:r>
              <a:rPr lang="en-US" altLang="en-US" sz="3200" b="1" dirty="0">
                <a:effectLst>
                  <a:outerShdw blurRad="38100" dist="38100" dir="2700000" algn="tl">
                    <a:srgbClr val="000000">
                      <a:alpha val="43137"/>
                    </a:srgbClr>
                  </a:outerShdw>
                </a:effectLst>
              </a:rPr>
              <a:t>More than Just Dollars at Risk</a:t>
            </a:r>
          </a:p>
          <a:p>
            <a:pPr lvl="1">
              <a:defRPr/>
            </a:pPr>
            <a:r>
              <a:rPr lang="en-US" altLang="en-US" sz="3200" b="1" dirty="0">
                <a:effectLst>
                  <a:outerShdw blurRad="38100" dist="38100" dir="2700000" algn="tl">
                    <a:srgbClr val="000000">
                      <a:alpha val="43137"/>
                    </a:srgbClr>
                  </a:outerShdw>
                </a:effectLst>
              </a:rPr>
              <a:t>Newspaper Reports</a:t>
            </a:r>
          </a:p>
          <a:p>
            <a:pPr lvl="1">
              <a:defRPr/>
            </a:pPr>
            <a:r>
              <a:rPr lang="en-US" altLang="en-US" sz="3200" b="1" dirty="0">
                <a:effectLst>
                  <a:outerShdw blurRad="38100" dist="38100" dir="2700000" algn="tl">
                    <a:srgbClr val="000000">
                      <a:alpha val="43137"/>
                    </a:srgbClr>
                  </a:outerShdw>
                </a:effectLst>
              </a:rPr>
              <a:t>TV</a:t>
            </a:r>
          </a:p>
          <a:p>
            <a:pPr lvl="1">
              <a:defRPr/>
            </a:pPr>
            <a:r>
              <a:rPr lang="en-US" altLang="en-US" sz="3200" b="1" dirty="0">
                <a:effectLst>
                  <a:outerShdw blurRad="38100" dist="38100" dir="2700000" algn="tl">
                    <a:srgbClr val="000000">
                      <a:alpha val="43137"/>
                    </a:srgbClr>
                  </a:outerShdw>
                </a:effectLst>
              </a:rPr>
              <a:t>Social Media</a:t>
            </a:r>
          </a:p>
        </p:txBody>
      </p:sp>
      <p:sp>
        <p:nvSpPr>
          <p:cNvPr id="1536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56449996-95D5-49A5-BCDC-A8FEC3D702FE}" type="slidenum">
              <a:rPr lang="en-US" altLang="en-US" b="1" smtClean="0">
                <a:effectLst>
                  <a:outerShdw blurRad="38100" dist="38100" dir="2700000" algn="tl">
                    <a:srgbClr val="000000">
                      <a:alpha val="43137"/>
                    </a:srgbClr>
                  </a:outerShdw>
                </a:effectLst>
              </a:rPr>
              <a:pPr eaLnBrk="1" hangingPunct="1"/>
              <a:t>17</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8037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 calcmode="lin" valueType="num">
                                      <p:cBhvr additive="base">
                                        <p:cTn id="11"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 calcmode="lin" valueType="num">
                                      <p:cBhvr additive="base">
                                        <p:cTn id="17"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anim calcmode="lin" valueType="num">
                                      <p:cBhvr additive="base">
                                        <p:cTn id="23"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5123">
                                            <p:txEl>
                                              <p:pRg st="5" end="5"/>
                                            </p:txEl>
                                          </p:spTgt>
                                        </p:tgtEl>
                                        <p:attrNameLst>
                                          <p:attrName>style.visibility</p:attrName>
                                        </p:attrNameLst>
                                      </p:cBhvr>
                                      <p:to>
                                        <p:strVal val="visible"/>
                                      </p:to>
                                    </p:set>
                                    <p:anim calcmode="lin" valueType="num">
                                      <p:cBhvr additive="base">
                                        <p:cTn id="33"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5123">
                                            <p:txEl>
                                              <p:pRg st="6" end="6"/>
                                            </p:txEl>
                                          </p:spTgt>
                                        </p:tgtEl>
                                        <p:attrNameLst>
                                          <p:attrName>style.visibility</p:attrName>
                                        </p:attrNameLst>
                                      </p:cBhvr>
                                      <p:to>
                                        <p:strVal val="visible"/>
                                      </p:to>
                                    </p:set>
                                    <p:anim calcmode="lin" valueType="num">
                                      <p:cBhvr additive="base">
                                        <p:cTn id="39"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5123">
                                            <p:txEl>
                                              <p:pRg st="7" end="7"/>
                                            </p:txEl>
                                          </p:spTgt>
                                        </p:tgtEl>
                                        <p:attrNameLst>
                                          <p:attrName>style.visibility</p:attrName>
                                        </p:attrNameLst>
                                      </p:cBhvr>
                                      <p:to>
                                        <p:strVal val="visible"/>
                                      </p:to>
                                    </p:set>
                                    <p:anim calcmode="lin" valueType="num">
                                      <p:cBhvr additive="base">
                                        <p:cTn id="45"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451579" y="640912"/>
            <a:ext cx="9047848" cy="1325563"/>
          </a:xfrm>
        </p:spPr>
        <p:txBody>
          <a:bodyPr>
            <a:normAutofit/>
          </a:bodyPr>
          <a:lstStyle/>
          <a:p>
            <a:pPr algn="ctr">
              <a:defRPr/>
            </a:pPr>
            <a:r>
              <a:rPr lang="en-US" altLang="en-US" b="1" u="sng" dirty="0">
                <a:effectLst>
                  <a:outerShdw blurRad="38100" dist="38100" dir="2700000" algn="tl">
                    <a:srgbClr val="000000">
                      <a:alpha val="43137"/>
                    </a:srgbClr>
                  </a:outerShdw>
                </a:effectLst>
                <a:latin typeface="+mn-lt"/>
              </a:rPr>
              <a:t>Lessons Learned From a Mock Jury</a:t>
            </a:r>
          </a:p>
        </p:txBody>
      </p:sp>
      <p:sp>
        <p:nvSpPr>
          <p:cNvPr id="15363" name="Content Placeholder 2"/>
          <p:cNvSpPr>
            <a:spLocks noGrp="1"/>
          </p:cNvSpPr>
          <p:nvPr>
            <p:ph idx="1"/>
          </p:nvPr>
        </p:nvSpPr>
        <p:spPr>
          <a:xfrm>
            <a:off x="2205728" y="2222310"/>
            <a:ext cx="7210770" cy="2003822"/>
          </a:xfrm>
        </p:spPr>
        <p:txBody>
          <a:bodyPr>
            <a:noAutofit/>
          </a:bodyPr>
          <a:lstStyle/>
          <a:p>
            <a:pPr>
              <a:defRPr/>
            </a:pPr>
            <a:r>
              <a:rPr lang="en-US" altLang="en-US" sz="3600" b="1" dirty="0">
                <a:effectLst>
                  <a:outerShdw blurRad="38100" dist="38100" dir="2700000" algn="tl">
                    <a:srgbClr val="000000">
                      <a:alpha val="43137"/>
                    </a:srgbClr>
                  </a:outerShdw>
                </a:effectLst>
              </a:rPr>
              <a:t>A Non-Related Person’s Case Analysis</a:t>
            </a:r>
          </a:p>
          <a:p>
            <a:pPr>
              <a:defRPr/>
            </a:pPr>
            <a:r>
              <a:rPr lang="en-US" altLang="en-US" sz="3600" b="1" dirty="0">
                <a:effectLst>
                  <a:outerShdw blurRad="38100" dist="38100" dir="2700000" algn="tl">
                    <a:srgbClr val="000000">
                      <a:alpha val="43137"/>
                    </a:srgbClr>
                  </a:outerShdw>
                </a:effectLst>
              </a:rPr>
              <a:t>They Can Provide Unexpected Insight</a:t>
            </a:r>
          </a:p>
          <a:p>
            <a:pPr>
              <a:defRPr/>
            </a:pPr>
            <a:endParaRPr lang="en-US" altLang="en-US" sz="3600" b="1" dirty="0">
              <a:effectLst>
                <a:outerShdw blurRad="38100" dist="38100" dir="2700000" algn="tl">
                  <a:srgbClr val="000000">
                    <a:alpha val="43137"/>
                  </a:srgbClr>
                </a:outerShdw>
              </a:effectLst>
            </a:endParaRPr>
          </a:p>
          <a:p>
            <a:pPr>
              <a:defRPr/>
            </a:pPr>
            <a:endParaRPr lang="en-US" altLang="en-US" sz="3600" b="1" dirty="0">
              <a:effectLst>
                <a:outerShdw blurRad="38100" dist="38100" dir="2700000" algn="tl">
                  <a:srgbClr val="000000">
                    <a:alpha val="43137"/>
                  </a:srgbClr>
                </a:outerShdw>
              </a:effectLst>
            </a:endParaRPr>
          </a:p>
        </p:txBody>
      </p:sp>
      <p:sp>
        <p:nvSpPr>
          <p:cNvPr id="1638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832C3BE1-206F-4856-82E4-289A8F665802}" type="slidenum">
              <a:rPr lang="en-US" altLang="en-US" b="1" smtClean="0">
                <a:effectLst>
                  <a:outerShdw blurRad="38100" dist="38100" dir="2700000" algn="tl">
                    <a:srgbClr val="000000">
                      <a:alpha val="43137"/>
                    </a:srgbClr>
                  </a:outerShdw>
                </a:effectLst>
              </a:rPr>
              <a:pPr eaLnBrk="1" hangingPunct="1"/>
              <a:t>18</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18544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2810" y="638508"/>
            <a:ext cx="6172200" cy="857250"/>
          </a:xfrm>
        </p:spPr>
        <p:txBody>
          <a:bodyPr>
            <a:normAutofit/>
          </a:bodyPr>
          <a:lstStyle/>
          <a:p>
            <a:pPr algn="ctr">
              <a:defRPr/>
            </a:pPr>
            <a:r>
              <a:rPr lang="en-US" b="1" u="sng" dirty="0">
                <a:effectLst>
                  <a:outerShdw blurRad="38100" dist="38100" dir="2700000" algn="tl">
                    <a:srgbClr val="000000">
                      <a:alpha val="43137"/>
                    </a:srgbClr>
                  </a:outerShdw>
                </a:effectLst>
                <a:latin typeface="+mn-lt"/>
              </a:rPr>
              <a:t>Verdict Potential</a:t>
            </a:r>
          </a:p>
        </p:txBody>
      </p:sp>
      <p:sp>
        <p:nvSpPr>
          <p:cNvPr id="15363" name="Content Placeholder 2"/>
          <p:cNvSpPr>
            <a:spLocks noGrp="1"/>
          </p:cNvSpPr>
          <p:nvPr>
            <p:ph idx="1"/>
          </p:nvPr>
        </p:nvSpPr>
        <p:spPr>
          <a:xfrm>
            <a:off x="1451579" y="1990899"/>
            <a:ext cx="7555742" cy="3604022"/>
          </a:xfrm>
        </p:spPr>
        <p:txBody>
          <a:bodyPr>
            <a:noAutofit/>
          </a:bodyPr>
          <a:lstStyle/>
          <a:p>
            <a:pPr>
              <a:defRPr/>
            </a:pPr>
            <a:r>
              <a:rPr lang="en-US" altLang="en-US" sz="2800" b="1" dirty="0">
                <a:effectLst>
                  <a:outerShdw blurRad="38100" dist="38100" dir="2700000" algn="tl">
                    <a:srgbClr val="000000">
                      <a:alpha val="43137"/>
                    </a:srgbClr>
                  </a:outerShdw>
                </a:effectLst>
              </a:rPr>
              <a:t>Many Things Can Alter The Case</a:t>
            </a:r>
          </a:p>
          <a:p>
            <a:pPr>
              <a:defRPr/>
            </a:pPr>
            <a:r>
              <a:rPr lang="en-US" altLang="en-US" sz="2800" b="1" dirty="0">
                <a:effectLst>
                  <a:outerShdw blurRad="38100" dist="38100" dir="2700000" algn="tl">
                    <a:srgbClr val="000000">
                      <a:alpha val="43137"/>
                    </a:srgbClr>
                  </a:outerShdw>
                </a:effectLst>
              </a:rPr>
              <a:t>Venue</a:t>
            </a:r>
          </a:p>
          <a:p>
            <a:pPr>
              <a:defRPr/>
            </a:pPr>
            <a:r>
              <a:rPr lang="en-US" altLang="en-US" sz="2800" b="1" dirty="0">
                <a:effectLst>
                  <a:outerShdw blurRad="38100" dist="38100" dir="2700000" algn="tl">
                    <a:srgbClr val="000000">
                      <a:alpha val="43137"/>
                    </a:srgbClr>
                  </a:outerShdw>
                </a:effectLst>
              </a:rPr>
              <a:t>Potential Length of Trial</a:t>
            </a:r>
          </a:p>
          <a:p>
            <a:pPr>
              <a:defRPr/>
            </a:pPr>
            <a:r>
              <a:rPr lang="en-US" altLang="en-US" sz="2800" b="1" dirty="0">
                <a:effectLst>
                  <a:outerShdw blurRad="38100" dist="38100" dir="2700000" algn="tl">
                    <a:srgbClr val="000000">
                      <a:alpha val="43137"/>
                    </a:srgbClr>
                  </a:outerShdw>
                </a:effectLst>
              </a:rPr>
              <a:t>Jury of Your Peers?</a:t>
            </a:r>
          </a:p>
          <a:p>
            <a:pPr lvl="1">
              <a:defRPr/>
            </a:pPr>
            <a:r>
              <a:rPr lang="en-US" altLang="en-US" sz="2800" b="1" dirty="0">
                <a:effectLst>
                  <a:outerShdw blurRad="38100" dist="38100" dir="2700000" algn="tl">
                    <a:srgbClr val="000000">
                      <a:alpha val="43137"/>
                    </a:srgbClr>
                  </a:outerShdw>
                </a:effectLst>
              </a:rPr>
              <a:t>Is Plaintiff Counsel Better Looking?</a:t>
            </a:r>
          </a:p>
          <a:p>
            <a:pPr lvl="1">
              <a:defRPr/>
            </a:pPr>
            <a:r>
              <a:rPr lang="en-US" altLang="en-US" sz="2800" b="1" dirty="0">
                <a:effectLst>
                  <a:outerShdw blurRad="38100" dist="38100" dir="2700000" algn="tl">
                    <a:srgbClr val="000000">
                      <a:alpha val="43137"/>
                    </a:srgbClr>
                  </a:outerShdw>
                </a:effectLst>
              </a:rPr>
              <a:t>How Much Will They Ask the Jury For?</a:t>
            </a:r>
          </a:p>
          <a:p>
            <a:pPr marL="0" indent="0" algn="ctr">
              <a:buNone/>
              <a:defRPr/>
            </a:pPr>
            <a:r>
              <a:rPr lang="en-US" altLang="en-US" sz="2800" b="1" dirty="0">
                <a:effectLst>
                  <a:outerShdw blurRad="38100" dist="38100" dir="2700000" algn="tl">
                    <a:srgbClr val="000000">
                      <a:alpha val="43137"/>
                    </a:srgbClr>
                  </a:outerShdw>
                </a:effectLst>
              </a:rPr>
              <a:t>   </a:t>
            </a:r>
            <a:r>
              <a:rPr lang="en-US" alt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1741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63285A1C-D976-40A4-A674-D45BE28B07CE}" type="slidenum">
              <a:rPr lang="en-US" altLang="en-US" b="1" smtClean="0">
                <a:effectLst>
                  <a:outerShdw blurRad="38100" dist="38100" dir="2700000" algn="tl">
                    <a:srgbClr val="000000">
                      <a:alpha val="43137"/>
                    </a:srgbClr>
                  </a:outerShdw>
                </a:effectLst>
              </a:rPr>
              <a:pPr eaLnBrk="1" hangingPunct="1"/>
              <a:t>19</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57874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anim calcmode="lin" valueType="num">
                                      <p:cBhvr>
                                        <p:cTn id="31" dur="1000" fill="hold"/>
                                        <p:tgtEl>
                                          <p:spTgt spid="1536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1536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1536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605864" y="935824"/>
            <a:ext cx="6172200" cy="857250"/>
          </a:xfrm>
        </p:spPr>
        <p:txBody>
          <a:bodyPr>
            <a:normAutofit/>
          </a:bodyPr>
          <a:lstStyle/>
          <a:p>
            <a:pPr algn="ctr">
              <a:defRPr/>
            </a:pPr>
            <a:r>
              <a:rPr lang="en-US" altLang="en-US" b="1" u="sng" dirty="0">
                <a:effectLst>
                  <a:outerShdw blurRad="38100" dist="38100" dir="2700000" algn="tl">
                    <a:srgbClr val="000000">
                      <a:alpha val="43137"/>
                    </a:srgbClr>
                  </a:outerShdw>
                </a:effectLst>
              </a:rPr>
              <a:t>Agenda</a:t>
            </a:r>
          </a:p>
        </p:txBody>
      </p:sp>
      <p:sp>
        <p:nvSpPr>
          <p:cNvPr id="4099" name="Content Placeholder 2"/>
          <p:cNvSpPr>
            <a:spLocks noGrp="1"/>
          </p:cNvSpPr>
          <p:nvPr>
            <p:ph idx="1"/>
          </p:nvPr>
        </p:nvSpPr>
        <p:spPr>
          <a:xfrm>
            <a:off x="2884611" y="2229660"/>
            <a:ext cx="6078141" cy="3283744"/>
          </a:xfrm>
        </p:spPr>
        <p:txBody>
          <a:bodyPr>
            <a:normAutofit/>
          </a:bodyPr>
          <a:lstStyle/>
          <a:p>
            <a:pPr>
              <a:defRPr/>
            </a:pPr>
            <a:r>
              <a:rPr lang="en-US" altLang="en-US" sz="2400" b="1" dirty="0">
                <a:effectLst>
                  <a:outerShdw blurRad="38100" dist="38100" dir="2700000" algn="tl">
                    <a:srgbClr val="000000">
                      <a:alpha val="43137"/>
                    </a:srgbClr>
                  </a:outerShdw>
                </a:effectLst>
              </a:rPr>
              <a:t>We Will Go Over the 5 Topics</a:t>
            </a:r>
          </a:p>
          <a:p>
            <a:pPr>
              <a:defRPr/>
            </a:pPr>
            <a:r>
              <a:rPr lang="en-US" altLang="en-US" sz="2400" b="1" dirty="0">
                <a:effectLst>
                  <a:outerShdw blurRad="38100" dist="38100" dir="2700000" algn="tl">
                    <a:srgbClr val="000000">
                      <a:alpha val="43137"/>
                    </a:srgbClr>
                  </a:outerShdw>
                </a:effectLst>
              </a:rPr>
              <a:t>Discuss Details About Each Topic</a:t>
            </a:r>
          </a:p>
          <a:p>
            <a:pPr>
              <a:defRPr/>
            </a:pPr>
            <a:r>
              <a:rPr lang="en-US" altLang="en-US" sz="2400" b="1" dirty="0">
                <a:effectLst>
                  <a:outerShdw blurRad="38100" dist="38100" dir="2700000" algn="tl">
                    <a:srgbClr val="000000">
                      <a:alpha val="43137"/>
                    </a:srgbClr>
                  </a:outerShdw>
                </a:effectLst>
              </a:rPr>
              <a:t>Discuss Reasons to Settle or Try an OIS</a:t>
            </a:r>
          </a:p>
          <a:p>
            <a:pPr>
              <a:defRPr/>
            </a:pPr>
            <a:r>
              <a:rPr lang="en-US" altLang="en-US" sz="2400" b="1" dirty="0">
                <a:effectLst>
                  <a:outerShdw blurRad="38100" dist="38100" dir="2700000" algn="tl">
                    <a:srgbClr val="000000">
                      <a:alpha val="43137"/>
                    </a:srgbClr>
                  </a:outerShdw>
                </a:effectLst>
              </a:rPr>
              <a:t>Go Over Courtroom Issues </a:t>
            </a:r>
          </a:p>
          <a:p>
            <a:pPr>
              <a:defRPr/>
            </a:pPr>
            <a:r>
              <a:rPr lang="en-US" altLang="en-US" sz="2400" b="1" dirty="0">
                <a:effectLst>
                  <a:outerShdw blurRad="38100" dist="38100" dir="2700000" algn="tl">
                    <a:srgbClr val="000000">
                      <a:alpha val="43137"/>
                    </a:srgbClr>
                  </a:outerShdw>
                </a:effectLst>
              </a:rPr>
              <a:t>Always Open to Discuss any Questions or Aspects You May Want to Share</a:t>
            </a:r>
          </a:p>
        </p:txBody>
      </p:sp>
      <p:sp>
        <p:nvSpPr>
          <p:cNvPr id="410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00ED41A8-C143-498E-8E12-783900E6E9E1}" type="slidenum">
              <a:rPr lang="en-US" altLang="en-US" b="1" smtClean="0">
                <a:effectLst>
                  <a:outerShdw blurRad="38100" dist="38100" dir="2700000" algn="tl">
                    <a:srgbClr val="000000">
                      <a:alpha val="43137"/>
                    </a:srgbClr>
                  </a:outerShdw>
                </a:effectLst>
              </a:rPr>
              <a:pPr eaLnBrk="1" hangingPunct="1"/>
              <a:t>2</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744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596403" y="531017"/>
            <a:ext cx="6999194" cy="857250"/>
          </a:xfrm>
        </p:spPr>
        <p:txBody>
          <a:bodyPr>
            <a:normAutofit fontScale="90000"/>
          </a:bodyPr>
          <a:lstStyle/>
          <a:p>
            <a:pPr algn="ctr">
              <a:defRPr/>
            </a:pPr>
            <a:r>
              <a:rPr lang="en-US" altLang="en-US" b="1" u="sng" dirty="0">
                <a:effectLst>
                  <a:outerShdw blurRad="38100" dist="38100" dir="2700000" algn="tl">
                    <a:srgbClr val="000000">
                      <a:alpha val="43137"/>
                    </a:srgbClr>
                  </a:outerShdw>
                </a:effectLst>
                <a:latin typeface="+mn-lt"/>
              </a:rPr>
              <a:t>Possible Ramifications of a Trial</a:t>
            </a:r>
          </a:p>
        </p:txBody>
      </p:sp>
      <p:sp>
        <p:nvSpPr>
          <p:cNvPr id="4099" name="Content Placeholder 2"/>
          <p:cNvSpPr>
            <a:spLocks noGrp="1"/>
          </p:cNvSpPr>
          <p:nvPr>
            <p:ph idx="1"/>
          </p:nvPr>
        </p:nvSpPr>
        <p:spPr>
          <a:xfrm>
            <a:off x="1703779" y="2340770"/>
            <a:ext cx="7891818" cy="3283744"/>
          </a:xfrm>
        </p:spPr>
        <p:txBody>
          <a:bodyPr>
            <a:normAutofit fontScale="77500" lnSpcReduction="20000"/>
          </a:bodyPr>
          <a:lstStyle/>
          <a:p>
            <a:pPr>
              <a:defRPr/>
            </a:pPr>
            <a:r>
              <a:rPr lang="en-US" altLang="en-US" sz="3600" b="1" dirty="0">
                <a:effectLst>
                  <a:outerShdw blurRad="38100" dist="38100" dir="2700000" algn="tl">
                    <a:srgbClr val="000000">
                      <a:alpha val="43137"/>
                    </a:srgbClr>
                  </a:outerShdw>
                </a:effectLst>
              </a:rPr>
              <a:t>Media Attention</a:t>
            </a:r>
          </a:p>
          <a:p>
            <a:pPr lvl="1">
              <a:defRPr/>
            </a:pPr>
            <a:r>
              <a:rPr lang="en-US" altLang="en-US" sz="3600" b="1" dirty="0">
                <a:effectLst>
                  <a:outerShdw blurRad="38100" dist="38100" dir="2700000" algn="tl">
                    <a:srgbClr val="000000">
                      <a:alpha val="43137"/>
                    </a:srgbClr>
                  </a:outerShdw>
                </a:effectLst>
              </a:rPr>
              <a:t>Would You Rather Explain  a  $100,000 Settlement or a Million Dollar Verdict?</a:t>
            </a:r>
          </a:p>
          <a:p>
            <a:pPr marL="154781" lvl="1" indent="0">
              <a:buNone/>
              <a:defRPr/>
            </a:pPr>
            <a:r>
              <a:rPr lang="en-US" altLang="en-US" sz="3600" b="1" dirty="0">
                <a:effectLst>
                  <a:outerShdw blurRad="38100" dist="38100" dir="2700000" algn="tl">
                    <a:srgbClr val="000000">
                      <a:alpha val="43137"/>
                    </a:srgbClr>
                  </a:outerShdw>
                </a:effectLst>
              </a:rPr>
              <a:t>      Will a Large Verdict Set a Negative</a:t>
            </a:r>
          </a:p>
          <a:p>
            <a:pPr marL="154781" lvl="1" indent="0">
              <a:buNone/>
              <a:defRPr/>
            </a:pPr>
            <a:r>
              <a:rPr lang="en-US" altLang="en-US" sz="3600" b="1" dirty="0">
                <a:effectLst>
                  <a:outerShdw blurRad="38100" dist="38100" dir="2700000" algn="tl">
                    <a:srgbClr val="000000">
                      <a:alpha val="43137"/>
                    </a:srgbClr>
                  </a:outerShdw>
                </a:effectLst>
              </a:rPr>
              <a:t>      Precedent Regarding Future Events?                               </a:t>
            </a:r>
          </a:p>
          <a:p>
            <a:pPr>
              <a:defRPr/>
            </a:pPr>
            <a:r>
              <a:rPr lang="en-US" altLang="en-US" sz="3600" b="1" dirty="0">
                <a:effectLst>
                  <a:outerShdw blurRad="38100" dist="38100" dir="2700000" algn="tl">
                    <a:srgbClr val="000000">
                      <a:alpha val="43137"/>
                    </a:srgbClr>
                  </a:outerShdw>
                </a:effectLst>
              </a:rPr>
              <a:t>Do You Have Sufficient Limits?</a:t>
            </a:r>
          </a:p>
          <a:p>
            <a:pPr>
              <a:defRPr/>
            </a:pPr>
            <a:endParaRPr lang="en-US" altLang="en-US" sz="2100" b="1" dirty="0">
              <a:effectLst>
                <a:outerShdw blurRad="38100" dist="38100" dir="2700000" algn="tl">
                  <a:srgbClr val="000000">
                    <a:alpha val="43137"/>
                  </a:srgbClr>
                </a:outerShdw>
              </a:effectLst>
            </a:endParaRPr>
          </a:p>
          <a:p>
            <a:pPr marL="154781" lvl="1" indent="0">
              <a:buNone/>
              <a:defRPr/>
            </a:pPr>
            <a:endParaRPr lang="en-US" altLang="en-US" b="1" dirty="0">
              <a:effectLst>
                <a:outerShdw blurRad="38100" dist="38100" dir="2700000" algn="tl">
                  <a:srgbClr val="000000">
                    <a:alpha val="43137"/>
                  </a:srgbClr>
                </a:outerShdw>
              </a:effectLst>
            </a:endParaRPr>
          </a:p>
        </p:txBody>
      </p:sp>
      <p:sp>
        <p:nvSpPr>
          <p:cNvPr id="19460" name="Slide Number Placeholder 4"/>
          <p:cNvSpPr>
            <a:spLocks noGrp="1"/>
          </p:cNvSpPr>
          <p:nvPr>
            <p:ph type="sldNum" sz="quarter" idx="11"/>
          </p:nvPr>
        </p:nvSpPr>
        <p:spPr>
          <a:xfrm>
            <a:off x="5010150" y="5624514"/>
            <a:ext cx="2171700" cy="2738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D2713B80-37DD-44B4-954B-50C950313EBF}" type="slidenum">
              <a:rPr lang="en-US" altLang="en-US" b="1" smtClean="0">
                <a:effectLst>
                  <a:outerShdw blurRad="38100" dist="38100" dir="2700000" algn="tl">
                    <a:srgbClr val="000000">
                      <a:alpha val="43137"/>
                    </a:srgbClr>
                  </a:outerShdw>
                </a:effectLst>
              </a:rPr>
              <a:pPr eaLnBrk="1" hangingPunct="1"/>
              <a:t>20</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9626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randombar(horizontal)">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 calcmode="lin" valueType="num">
                                      <p:cBhvr additive="base">
                                        <p:cTn id="12"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0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4099">
                                            <p:txEl>
                                              <p:pRg st="2" end="2"/>
                                            </p:txEl>
                                          </p:spTgt>
                                        </p:tgtEl>
                                        <p:attrNameLst>
                                          <p:attrName>style.visibility</p:attrName>
                                        </p:attrNameLst>
                                      </p:cBhvr>
                                      <p:to>
                                        <p:strVal val="visible"/>
                                      </p:to>
                                    </p:set>
                                    <p:anim calcmode="lin" valueType="num">
                                      <p:cBhvr additive="base">
                                        <p:cTn id="18"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099">
                                            <p:txEl>
                                              <p:pRg st="3" end="3"/>
                                            </p:txEl>
                                          </p:spTgt>
                                        </p:tgtEl>
                                        <p:attrNameLst>
                                          <p:attrName>style.visibility</p:attrName>
                                        </p:attrNameLst>
                                      </p:cBhvr>
                                      <p:to>
                                        <p:strVal val="visible"/>
                                      </p:to>
                                    </p:set>
                                    <p:anim calcmode="lin" valueType="num">
                                      <p:cBhvr additive="base">
                                        <p:cTn id="24"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4" presetClass="entr" presetSubtype="10" fill="hold" nodeType="clickEffect">
                                  <p:stCondLst>
                                    <p:cond delay="0"/>
                                  </p:stCondLst>
                                  <p:childTnLst>
                                    <p:set>
                                      <p:cBhvr>
                                        <p:cTn id="29" dur="1" fill="hold">
                                          <p:stCondLst>
                                            <p:cond delay="0"/>
                                          </p:stCondLst>
                                        </p:cTn>
                                        <p:tgtEl>
                                          <p:spTgt spid="4099">
                                            <p:txEl>
                                              <p:pRg st="4" end="4"/>
                                            </p:txEl>
                                          </p:spTgt>
                                        </p:tgtEl>
                                        <p:attrNameLst>
                                          <p:attrName>style.visibility</p:attrName>
                                        </p:attrNameLst>
                                      </p:cBhvr>
                                      <p:to>
                                        <p:strVal val="visible"/>
                                      </p:to>
                                    </p:set>
                                    <p:animEffect transition="in" filter="randombar(horizontal)">
                                      <p:cBhvr>
                                        <p:cTn id="30"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66900" y="638508"/>
            <a:ext cx="8458200" cy="857250"/>
          </a:xfrm>
        </p:spPr>
        <p:txBody>
          <a:bodyPr>
            <a:normAutofit fontScale="90000"/>
          </a:bodyPr>
          <a:lstStyle/>
          <a:p>
            <a:pPr algn="ctr">
              <a:defRPr/>
            </a:pPr>
            <a:r>
              <a:rPr lang="en-US" altLang="en-US" b="1" u="sng" dirty="0">
                <a:effectLst>
                  <a:outerShdw blurRad="38100" dist="38100" dir="2700000" algn="tl">
                    <a:srgbClr val="000000">
                      <a:alpha val="43137"/>
                    </a:srgbClr>
                  </a:outerShdw>
                </a:effectLst>
                <a:latin typeface="+mn-lt"/>
              </a:rPr>
              <a:t>Resolution Strategies to Consider</a:t>
            </a:r>
          </a:p>
        </p:txBody>
      </p:sp>
      <p:sp>
        <p:nvSpPr>
          <p:cNvPr id="21507" name="Content Placeholder 2"/>
          <p:cNvSpPr>
            <a:spLocks noGrp="1"/>
          </p:cNvSpPr>
          <p:nvPr>
            <p:ph idx="1"/>
          </p:nvPr>
        </p:nvSpPr>
        <p:spPr>
          <a:xfrm>
            <a:off x="397565" y="1961927"/>
            <a:ext cx="11476383" cy="4257565"/>
          </a:xfrm>
        </p:spPr>
        <p:txBody>
          <a:bodyPr>
            <a:normAutofit fontScale="92500" lnSpcReduction="10000"/>
          </a:bodyPr>
          <a:lstStyle/>
          <a:p>
            <a:pPr>
              <a:defRPr/>
            </a:pPr>
            <a:r>
              <a:rPr lang="en-US" altLang="en-US" sz="2400" b="1" dirty="0">
                <a:effectLst>
                  <a:outerShdw blurRad="38100" dist="38100" dir="2700000" algn="tl">
                    <a:srgbClr val="000000">
                      <a:alpha val="43137"/>
                    </a:srgbClr>
                  </a:outerShdw>
                </a:effectLst>
              </a:rPr>
              <a:t>Putting Real Money on the Table</a:t>
            </a:r>
          </a:p>
          <a:p>
            <a:pPr marL="0" lvl="3" indent="0" algn="ctr">
              <a:buNone/>
              <a:defRPr/>
            </a:pPr>
            <a:r>
              <a:rPr lang="en-US" altLang="en-US" sz="2400" b="1" dirty="0">
                <a:effectLst>
                  <a:outerShdw blurRad="38100" dist="38100" dir="2700000" algn="tl">
                    <a:srgbClr val="000000">
                      <a:alpha val="43137"/>
                    </a:srgbClr>
                  </a:outerShdw>
                </a:effectLst>
              </a:rPr>
              <a:t>They Can Get Their Money In a Few Weeks, Rather Than a Few Years</a:t>
            </a:r>
          </a:p>
          <a:p>
            <a:pPr>
              <a:defRPr/>
            </a:pPr>
            <a:r>
              <a:rPr lang="en-US" altLang="en-US" sz="2400" b="1" dirty="0">
                <a:effectLst>
                  <a:outerShdw blurRad="38100" dist="38100" dir="2700000" algn="tl">
                    <a:srgbClr val="000000">
                      <a:alpha val="43137"/>
                    </a:srgbClr>
                  </a:outerShdw>
                </a:effectLst>
              </a:rPr>
              <a:t>Pending Motions Can Open the Door to Settlement</a:t>
            </a:r>
          </a:p>
          <a:p>
            <a:pPr>
              <a:defRPr/>
            </a:pPr>
            <a:r>
              <a:rPr lang="en-US" altLang="en-US" sz="2400" b="1" dirty="0">
                <a:effectLst>
                  <a:outerShdw blurRad="38100" dist="38100" dir="2700000" algn="tl">
                    <a:srgbClr val="000000">
                      <a:alpha val="43137"/>
                    </a:srgbClr>
                  </a:outerShdw>
                </a:effectLst>
              </a:rPr>
              <a:t>Offers of Judgment</a:t>
            </a:r>
          </a:p>
          <a:p>
            <a:pPr>
              <a:defRPr/>
            </a:pPr>
            <a:r>
              <a:rPr lang="en-US" altLang="en-US" sz="2400" b="1" dirty="0">
                <a:effectLst>
                  <a:outerShdw blurRad="38100" dist="38100" dir="2700000" algn="tl">
                    <a:srgbClr val="000000">
                      <a:alpha val="43137"/>
                    </a:srgbClr>
                  </a:outerShdw>
                </a:effectLst>
              </a:rPr>
              <a:t>Before the Settlement Meeting</a:t>
            </a:r>
          </a:p>
          <a:p>
            <a:pPr lvl="1">
              <a:defRPr/>
            </a:pPr>
            <a:r>
              <a:rPr lang="en-US" altLang="en-US" sz="2400" b="1" dirty="0">
                <a:effectLst>
                  <a:outerShdw blurRad="38100" dist="38100" dir="2700000" algn="tl">
                    <a:srgbClr val="000000">
                      <a:alpha val="43137"/>
                    </a:srgbClr>
                  </a:outerShdw>
                </a:effectLst>
              </a:rPr>
              <a:t>Mediator Choice</a:t>
            </a:r>
          </a:p>
          <a:p>
            <a:pPr lvl="1">
              <a:defRPr/>
            </a:pPr>
            <a:r>
              <a:rPr lang="en-US" altLang="en-US" sz="2400" b="1" dirty="0">
                <a:effectLst>
                  <a:outerShdw blurRad="38100" dist="38100" dir="2700000" algn="tl">
                    <a:srgbClr val="000000">
                      <a:alpha val="43137"/>
                    </a:srgbClr>
                  </a:outerShdw>
                </a:effectLst>
              </a:rPr>
              <a:t>Learn What You Can About the Plaintiff and Family</a:t>
            </a:r>
          </a:p>
          <a:p>
            <a:pPr lvl="1">
              <a:defRPr/>
            </a:pPr>
            <a:r>
              <a:rPr lang="en-US" altLang="en-US" sz="2400" b="1" dirty="0">
                <a:effectLst>
                  <a:outerShdw blurRad="38100" dist="38100" dir="2700000" algn="tl">
                    <a:srgbClr val="000000">
                      <a:alpha val="43137"/>
                    </a:srgbClr>
                  </a:outerShdw>
                </a:effectLst>
              </a:rPr>
              <a:t>Develop a Starting Position and Where You Should Stop</a:t>
            </a:r>
          </a:p>
          <a:p>
            <a:pPr lvl="1">
              <a:defRPr/>
            </a:pPr>
            <a:r>
              <a:rPr lang="en-US" altLang="en-US" sz="2400" b="1" dirty="0">
                <a:effectLst>
                  <a:outerShdw blurRad="38100" dist="38100" dir="2700000" algn="tl">
                    <a:srgbClr val="000000">
                      <a:alpha val="43137"/>
                    </a:srgbClr>
                  </a:outerShdw>
                </a:effectLst>
              </a:rPr>
              <a:t>Obtain a Demand</a:t>
            </a:r>
          </a:p>
          <a:p>
            <a:pPr lvl="1">
              <a:defRPr/>
            </a:pPr>
            <a:endParaRPr lang="en-US" altLang="en-US" sz="1500" b="1" dirty="0">
              <a:effectLst>
                <a:outerShdw blurRad="38100" dist="38100" dir="2700000" algn="tl">
                  <a:srgbClr val="000000">
                    <a:alpha val="43137"/>
                  </a:srgbClr>
                </a:outerShdw>
              </a:effectLst>
            </a:endParaRPr>
          </a:p>
        </p:txBody>
      </p:sp>
      <p:sp>
        <p:nvSpPr>
          <p:cNvPr id="2048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01994E77-5AD8-41F3-91E9-877093E82CC2}" type="slidenum">
              <a:rPr lang="en-US" altLang="en-US" b="1" smtClean="0">
                <a:effectLst>
                  <a:outerShdw blurRad="38100" dist="38100" dir="2700000" algn="tl">
                    <a:srgbClr val="000000">
                      <a:alpha val="43137"/>
                    </a:srgbClr>
                  </a:outerShdw>
                </a:effectLst>
              </a:rPr>
              <a:pPr eaLnBrk="1" hangingPunct="1"/>
              <a:t>21</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0810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6"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Effect transition="in" filter="wipe(down)">
                                      <p:cBhvr>
                                        <p:cTn id="11" dur="580">
                                          <p:stCondLst>
                                            <p:cond delay="0"/>
                                          </p:stCondLst>
                                        </p:cTn>
                                        <p:tgtEl>
                                          <p:spTgt spid="21507">
                                            <p:txEl>
                                              <p:pRg st="1" end="1"/>
                                            </p:txEl>
                                          </p:spTgt>
                                        </p:tgtEl>
                                      </p:cBhvr>
                                    </p:animEffect>
                                    <p:anim calcmode="lin" valueType="num">
                                      <p:cBhvr>
                                        <p:cTn id="12" dur="1822" tmFilter="0,0; 0.14,0.36; 0.43,0.73; 0.71,0.91; 1.0,1.0">
                                          <p:stCondLst>
                                            <p:cond delay="0"/>
                                          </p:stCondLst>
                                        </p:cTn>
                                        <p:tgtEl>
                                          <p:spTgt spid="21507">
                                            <p:txEl>
                                              <p:pRg st="1" end="1"/>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21507">
                                            <p:txEl>
                                              <p:pRg st="1" end="1"/>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21507">
                                            <p:txEl>
                                              <p:pRg st="1" end="1"/>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21507">
                                            <p:txEl>
                                              <p:pRg st="1" end="1"/>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21507">
                                            <p:txEl>
                                              <p:pRg st="1" end="1"/>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21507">
                                            <p:txEl>
                                              <p:pRg st="1" end="1"/>
                                            </p:txEl>
                                          </p:spTgt>
                                        </p:tgtEl>
                                      </p:cBhvr>
                                      <p:to x="100000" y="60000"/>
                                    </p:animScale>
                                    <p:animScale>
                                      <p:cBhvr>
                                        <p:cTn id="18" dur="166" decel="50000">
                                          <p:stCondLst>
                                            <p:cond delay="676"/>
                                          </p:stCondLst>
                                        </p:cTn>
                                        <p:tgtEl>
                                          <p:spTgt spid="21507">
                                            <p:txEl>
                                              <p:pRg st="1" end="1"/>
                                            </p:txEl>
                                          </p:spTgt>
                                        </p:tgtEl>
                                      </p:cBhvr>
                                      <p:to x="100000" y="100000"/>
                                    </p:animScale>
                                    <p:animScale>
                                      <p:cBhvr>
                                        <p:cTn id="19" dur="26">
                                          <p:stCondLst>
                                            <p:cond delay="1312"/>
                                          </p:stCondLst>
                                        </p:cTn>
                                        <p:tgtEl>
                                          <p:spTgt spid="21507">
                                            <p:txEl>
                                              <p:pRg st="1" end="1"/>
                                            </p:txEl>
                                          </p:spTgt>
                                        </p:tgtEl>
                                      </p:cBhvr>
                                      <p:to x="100000" y="80000"/>
                                    </p:animScale>
                                    <p:animScale>
                                      <p:cBhvr>
                                        <p:cTn id="20" dur="166" decel="50000">
                                          <p:stCondLst>
                                            <p:cond delay="1338"/>
                                          </p:stCondLst>
                                        </p:cTn>
                                        <p:tgtEl>
                                          <p:spTgt spid="21507">
                                            <p:txEl>
                                              <p:pRg st="1" end="1"/>
                                            </p:txEl>
                                          </p:spTgt>
                                        </p:tgtEl>
                                      </p:cBhvr>
                                      <p:to x="100000" y="100000"/>
                                    </p:animScale>
                                    <p:animScale>
                                      <p:cBhvr>
                                        <p:cTn id="21" dur="26">
                                          <p:stCondLst>
                                            <p:cond delay="1642"/>
                                          </p:stCondLst>
                                        </p:cTn>
                                        <p:tgtEl>
                                          <p:spTgt spid="21507">
                                            <p:txEl>
                                              <p:pRg st="1" end="1"/>
                                            </p:txEl>
                                          </p:spTgt>
                                        </p:tgtEl>
                                      </p:cBhvr>
                                      <p:to x="100000" y="90000"/>
                                    </p:animScale>
                                    <p:animScale>
                                      <p:cBhvr>
                                        <p:cTn id="22" dur="166" decel="50000">
                                          <p:stCondLst>
                                            <p:cond delay="1668"/>
                                          </p:stCondLst>
                                        </p:cTn>
                                        <p:tgtEl>
                                          <p:spTgt spid="21507">
                                            <p:txEl>
                                              <p:pRg st="1" end="1"/>
                                            </p:txEl>
                                          </p:spTgt>
                                        </p:tgtEl>
                                      </p:cBhvr>
                                      <p:to x="100000" y="100000"/>
                                    </p:animScale>
                                    <p:animScale>
                                      <p:cBhvr>
                                        <p:cTn id="23" dur="26">
                                          <p:stCondLst>
                                            <p:cond delay="1808"/>
                                          </p:stCondLst>
                                        </p:cTn>
                                        <p:tgtEl>
                                          <p:spTgt spid="21507">
                                            <p:txEl>
                                              <p:pRg st="1" end="1"/>
                                            </p:txEl>
                                          </p:spTgt>
                                        </p:tgtEl>
                                      </p:cBhvr>
                                      <p:to x="100000" y="95000"/>
                                    </p:animScale>
                                    <p:animScale>
                                      <p:cBhvr>
                                        <p:cTn id="24" dur="166" decel="50000">
                                          <p:stCondLst>
                                            <p:cond delay="1834"/>
                                          </p:stCondLst>
                                        </p:cTn>
                                        <p:tgtEl>
                                          <p:spTgt spid="21507">
                                            <p:txEl>
                                              <p:pRg st="1" end="1"/>
                                            </p:txEl>
                                          </p:spTgt>
                                        </p:tgtEl>
                                      </p:cBhvr>
                                      <p:to x="100000" y="100000"/>
                                    </p:animScale>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nodeType="clickEffect">
                                  <p:stCondLst>
                                    <p:cond delay="0"/>
                                  </p:stCondLst>
                                  <p:childTnLst>
                                    <p:set>
                                      <p:cBhvr>
                                        <p:cTn id="40" dur="1" fill="hold">
                                          <p:stCondLst>
                                            <p:cond delay="0"/>
                                          </p:stCondLst>
                                        </p:cTn>
                                        <p:tgtEl>
                                          <p:spTgt spid="21507">
                                            <p:txEl>
                                              <p:pRg st="5" end="5"/>
                                            </p:txEl>
                                          </p:spTgt>
                                        </p:tgtEl>
                                        <p:attrNameLst>
                                          <p:attrName>style.visibility</p:attrName>
                                        </p:attrNameLst>
                                      </p:cBhvr>
                                      <p:to>
                                        <p:strVal val="visible"/>
                                      </p:to>
                                    </p:set>
                                    <p:anim calcmode="lin" valueType="num">
                                      <p:cBhvr additive="base">
                                        <p:cTn id="41" dur="500" fill="hold"/>
                                        <p:tgtEl>
                                          <p:spTgt spid="21507">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15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nodeType="clickEffect">
                                  <p:stCondLst>
                                    <p:cond delay="0"/>
                                  </p:stCondLst>
                                  <p:childTnLst>
                                    <p:set>
                                      <p:cBhvr>
                                        <p:cTn id="46" dur="1" fill="hold">
                                          <p:stCondLst>
                                            <p:cond delay="0"/>
                                          </p:stCondLst>
                                        </p:cTn>
                                        <p:tgtEl>
                                          <p:spTgt spid="21507">
                                            <p:txEl>
                                              <p:pRg st="6" end="6"/>
                                            </p:txEl>
                                          </p:spTgt>
                                        </p:tgtEl>
                                        <p:attrNameLst>
                                          <p:attrName>style.visibility</p:attrName>
                                        </p:attrNameLst>
                                      </p:cBhvr>
                                      <p:to>
                                        <p:strVal val="visible"/>
                                      </p:to>
                                    </p:set>
                                    <p:anim calcmode="lin" valueType="num">
                                      <p:cBhvr additive="base">
                                        <p:cTn id="47" dur="500" fill="hold"/>
                                        <p:tgtEl>
                                          <p:spTgt spid="21507">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15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nodeType="clickEffect">
                                  <p:stCondLst>
                                    <p:cond delay="0"/>
                                  </p:stCondLst>
                                  <p:childTnLst>
                                    <p:set>
                                      <p:cBhvr>
                                        <p:cTn id="52" dur="1" fill="hold">
                                          <p:stCondLst>
                                            <p:cond delay="0"/>
                                          </p:stCondLst>
                                        </p:cTn>
                                        <p:tgtEl>
                                          <p:spTgt spid="21507">
                                            <p:txEl>
                                              <p:pRg st="7" end="7"/>
                                            </p:txEl>
                                          </p:spTgt>
                                        </p:tgtEl>
                                        <p:attrNameLst>
                                          <p:attrName>style.visibility</p:attrName>
                                        </p:attrNameLst>
                                      </p:cBhvr>
                                      <p:to>
                                        <p:strVal val="visible"/>
                                      </p:to>
                                    </p:set>
                                    <p:anim calcmode="lin" valueType="num">
                                      <p:cBhvr additive="base">
                                        <p:cTn id="53" dur="500" fill="hold"/>
                                        <p:tgtEl>
                                          <p:spTgt spid="21507">
                                            <p:txEl>
                                              <p:pRg st="7" end="7"/>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2150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8" fill="hold" nodeType="clickEffect">
                                  <p:stCondLst>
                                    <p:cond delay="0"/>
                                  </p:stCondLst>
                                  <p:childTnLst>
                                    <p:set>
                                      <p:cBhvr>
                                        <p:cTn id="58" dur="1" fill="hold">
                                          <p:stCondLst>
                                            <p:cond delay="0"/>
                                          </p:stCondLst>
                                        </p:cTn>
                                        <p:tgtEl>
                                          <p:spTgt spid="21507">
                                            <p:txEl>
                                              <p:pRg st="8" end="8"/>
                                            </p:txEl>
                                          </p:spTgt>
                                        </p:tgtEl>
                                        <p:attrNameLst>
                                          <p:attrName>style.visibility</p:attrName>
                                        </p:attrNameLst>
                                      </p:cBhvr>
                                      <p:to>
                                        <p:strVal val="visible"/>
                                      </p:to>
                                    </p:set>
                                    <p:anim calcmode="lin" valueType="num">
                                      <p:cBhvr additive="base">
                                        <p:cTn id="59" dur="500" fill="hold"/>
                                        <p:tgtEl>
                                          <p:spTgt spid="21507">
                                            <p:txEl>
                                              <p:pRg st="8" end="8"/>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2150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D90D8B-9E67-4068-B9D6-8881A7B05096}"/>
              </a:ext>
            </a:extLst>
          </p:cNvPr>
          <p:cNvSpPr>
            <a:spLocks noGrp="1"/>
          </p:cNvSpPr>
          <p:nvPr>
            <p:ph type="title"/>
          </p:nvPr>
        </p:nvSpPr>
        <p:spPr>
          <a:xfrm>
            <a:off x="1838325" y="813305"/>
            <a:ext cx="7886700" cy="1325563"/>
          </a:xfrm>
        </p:spPr>
        <p:txBody>
          <a:bodyPr>
            <a:normAutofit/>
          </a:bodyPr>
          <a:lstStyle/>
          <a:p>
            <a:pPr algn="ctr"/>
            <a:r>
              <a:rPr lang="en-US" sz="3600" b="1" u="sng" dirty="0">
                <a:effectLst>
                  <a:outerShdw blurRad="38100" dist="38100" dir="2700000" algn="tl">
                    <a:srgbClr val="000000">
                      <a:alpha val="43137"/>
                    </a:srgbClr>
                  </a:outerShdw>
                </a:effectLst>
                <a:latin typeface="+mn-lt"/>
              </a:rPr>
              <a:t>5 THINGS</a:t>
            </a:r>
          </a:p>
        </p:txBody>
      </p:sp>
      <p:sp>
        <p:nvSpPr>
          <p:cNvPr id="3" name="Content Placeholder 2">
            <a:extLst>
              <a:ext uri="{FF2B5EF4-FFF2-40B4-BE49-F238E27FC236}">
                <a16:creationId xmlns:a16="http://schemas.microsoft.com/office/drawing/2014/main" xmlns="" id="{8437B5EE-B0D9-4517-9855-48287A39CA7E}"/>
              </a:ext>
            </a:extLst>
          </p:cNvPr>
          <p:cNvSpPr>
            <a:spLocks noGrp="1"/>
          </p:cNvSpPr>
          <p:nvPr>
            <p:ph idx="1"/>
          </p:nvPr>
        </p:nvSpPr>
        <p:spPr>
          <a:xfrm>
            <a:off x="1669774" y="1983206"/>
            <a:ext cx="8515350" cy="4351338"/>
          </a:xfrm>
        </p:spPr>
        <p:txBody>
          <a:bodyPr>
            <a:normAutofit fontScale="92500" lnSpcReduction="20000"/>
          </a:bodyPr>
          <a:lstStyle/>
          <a:p>
            <a:pPr algn="ctr"/>
            <a:r>
              <a:rPr lang="en-US" sz="2800" b="1" dirty="0">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All of these aspects can generate a negative effect on the publicity surrounding an OIS and, not all 5 topics are needed to start the negativity.  Sometimes it only takes one of these aspects to grab the attention of the media. Even when one of the above topics originally appears insignificant, it can later become an aspect that raises the exposure of the incident, so pay close attention to all aspects of an OIS to make sure things can work out positively. </a:t>
            </a:r>
            <a:endParaRPr lang="en-US" sz="2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39891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C449B17-D850-465F-8D90-80B3283159FD}"/>
              </a:ext>
            </a:extLst>
          </p:cNvPr>
          <p:cNvSpPr>
            <a:spLocks noGrp="1"/>
          </p:cNvSpPr>
          <p:nvPr>
            <p:ph idx="1"/>
          </p:nvPr>
        </p:nvSpPr>
        <p:spPr>
          <a:xfrm>
            <a:off x="1391480" y="2106259"/>
            <a:ext cx="8901952" cy="3754904"/>
          </a:xfrm>
        </p:spPr>
        <p:txBody>
          <a:bodyPr>
            <a:normAutofit fontScale="85000" lnSpcReduction="10000"/>
          </a:bodyPr>
          <a:lstStyle/>
          <a:p>
            <a:pPr algn="ctr"/>
            <a:r>
              <a:rPr lang="en-US" altLang="en-US" sz="5400" b="1" dirty="0">
                <a:effectLst>
                  <a:outerShdw blurRad="38100" dist="38100" dir="2700000" algn="tl">
                    <a:srgbClr val="000000">
                      <a:alpha val="43137"/>
                    </a:srgbClr>
                  </a:outerShdw>
                </a:effectLst>
              </a:rPr>
              <a:t>Any Questions?</a:t>
            </a:r>
          </a:p>
          <a:p>
            <a:pPr marL="0" indent="0" algn="ctr">
              <a:buNone/>
            </a:pPr>
            <a:r>
              <a:rPr lang="en-US" altLang="en-US" sz="5400" b="1" dirty="0">
                <a:effectLst>
                  <a:outerShdw blurRad="38100" dist="38100" dir="2700000" algn="tl">
                    <a:srgbClr val="000000">
                      <a:alpha val="43137"/>
                    </a:srgbClr>
                  </a:outerShdw>
                </a:effectLst>
              </a:rPr>
              <a:t>Or</a:t>
            </a:r>
          </a:p>
          <a:p>
            <a:pPr algn="ctr"/>
            <a:r>
              <a:rPr lang="en-US" altLang="en-US" sz="5400" b="1" dirty="0">
                <a:effectLst>
                  <a:outerShdw blurRad="38100" dist="38100" dir="2700000" algn="tl">
                    <a:srgbClr val="000000">
                      <a:alpha val="43137"/>
                    </a:srgbClr>
                  </a:outerShdw>
                </a:effectLst>
              </a:rPr>
              <a:t> Any Aspects You May Want to</a:t>
            </a:r>
          </a:p>
          <a:p>
            <a:pPr marL="0" indent="0" algn="ctr">
              <a:buNone/>
            </a:pPr>
            <a:r>
              <a:rPr lang="en-US" altLang="en-US" sz="5400" b="1" dirty="0">
                <a:effectLst>
                  <a:outerShdw blurRad="38100" dist="38100" dir="2700000" algn="tl">
                    <a:srgbClr val="000000">
                      <a:alpha val="43137"/>
                    </a:srgbClr>
                  </a:outerShdw>
                </a:effectLst>
              </a:rPr>
              <a:t> Share?</a:t>
            </a:r>
            <a:endParaRPr lang="en-US" sz="5400" dirty="0"/>
          </a:p>
        </p:txBody>
      </p:sp>
    </p:spTree>
    <p:extLst>
      <p:ext uri="{BB962C8B-B14F-4D97-AF65-F5344CB8AC3E}">
        <p14:creationId xmlns:p14="http://schemas.microsoft.com/office/powerpoint/2010/main" val="809125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2729225-D822-4710-9CE1-FE995B14DDD8}"/>
              </a:ext>
            </a:extLst>
          </p:cNvPr>
          <p:cNvSpPr>
            <a:spLocks noGrp="1"/>
          </p:cNvSpPr>
          <p:nvPr>
            <p:ph type="title"/>
          </p:nvPr>
        </p:nvSpPr>
        <p:spPr>
          <a:xfrm>
            <a:off x="2045075" y="1184798"/>
            <a:ext cx="7886700" cy="994172"/>
          </a:xfrm>
        </p:spPr>
        <p:txBody>
          <a:bodyPr>
            <a:normAutofit/>
          </a:bodyPr>
          <a:lstStyle/>
          <a:p>
            <a:pPr algn="ctr"/>
            <a:r>
              <a:rPr lang="en-US" sz="4950" b="1" dirty="0">
                <a:effectLst>
                  <a:outerShdw blurRad="38100" dist="38100" dir="2700000" algn="tl">
                    <a:srgbClr val="000000">
                      <a:alpha val="43137"/>
                    </a:srgbClr>
                  </a:outerShdw>
                </a:effectLst>
                <a:latin typeface="+mn-lt"/>
              </a:rPr>
              <a:t>THANK YOU</a:t>
            </a:r>
          </a:p>
        </p:txBody>
      </p:sp>
      <p:sp>
        <p:nvSpPr>
          <p:cNvPr id="5" name="Content Placeholder 2">
            <a:extLst>
              <a:ext uri="{FF2B5EF4-FFF2-40B4-BE49-F238E27FC236}">
                <a16:creationId xmlns:a16="http://schemas.microsoft.com/office/drawing/2014/main" xmlns="" id="{A6B97C96-515F-4902-A7C1-3E0926EC0D9F}"/>
              </a:ext>
            </a:extLst>
          </p:cNvPr>
          <p:cNvSpPr>
            <a:spLocks noGrp="1"/>
          </p:cNvSpPr>
          <p:nvPr>
            <p:ph idx="1"/>
          </p:nvPr>
        </p:nvSpPr>
        <p:spPr>
          <a:xfrm>
            <a:off x="2260225" y="2178970"/>
            <a:ext cx="7273637" cy="3123731"/>
          </a:xfrm>
        </p:spPr>
        <p:txBody>
          <a:bodyPr>
            <a:normAutofit fontScale="92500" lnSpcReduction="10000"/>
          </a:bodyPr>
          <a:lstStyle/>
          <a:p>
            <a:pPr marL="0" indent="0">
              <a:buNone/>
            </a:pPr>
            <a:endParaRPr lang="en-US" b="1" dirty="0">
              <a:effectLst>
                <a:outerShdw blurRad="38100" dist="38100" dir="2700000" algn="tl">
                  <a:srgbClr val="000000">
                    <a:alpha val="43137"/>
                  </a:srgbClr>
                </a:outerShdw>
              </a:effectLst>
            </a:endParaRPr>
          </a:p>
          <a:p>
            <a:pPr marL="0" indent="0">
              <a:buNone/>
            </a:pPr>
            <a:endParaRPr lang="en-US" b="1" dirty="0">
              <a:effectLst>
                <a:outerShdw blurRad="38100" dist="38100" dir="2700000" algn="tl">
                  <a:srgbClr val="000000">
                    <a:alpha val="43137"/>
                  </a:srgbClr>
                </a:outerShdw>
              </a:effectLst>
            </a:endParaRPr>
          </a:p>
          <a:p>
            <a:pPr marL="0" indent="0" algn="ctr">
              <a:buNone/>
            </a:pPr>
            <a:r>
              <a:rPr lang="en-US" sz="1800" b="1" dirty="0">
                <a:effectLst>
                  <a:outerShdw blurRad="38100" dist="38100" dir="2700000" algn="tl">
                    <a:srgbClr val="000000">
                      <a:alpha val="43137"/>
                    </a:srgbClr>
                  </a:outerShdw>
                </a:effectLst>
              </a:rPr>
              <a:t>	</a:t>
            </a:r>
            <a:r>
              <a:rPr lang="en-US" sz="2700" b="1" dirty="0">
                <a:effectLst>
                  <a:outerShdw blurRad="38100" dist="38100" dir="2700000" algn="tl">
                    <a:srgbClr val="000000">
                      <a:alpha val="43137"/>
                    </a:srgbClr>
                  </a:outerShdw>
                </a:effectLst>
              </a:rPr>
              <a:t>Richard A. Spiers, CPCU, ARM, ARe, AIC</a:t>
            </a:r>
          </a:p>
          <a:p>
            <a:pPr marL="0" indent="0" algn="ctr">
              <a:buNone/>
            </a:pPr>
            <a:r>
              <a:rPr lang="en-US" sz="2700" b="1" dirty="0">
                <a:effectLst>
                  <a:outerShdw blurRad="38100" dist="38100" dir="2700000" algn="tl">
                    <a:srgbClr val="000000">
                      <a:alpha val="43137"/>
                    </a:srgbClr>
                  </a:outerShdw>
                </a:effectLst>
              </a:rPr>
              <a:t>Claim and Risk Management Consultant</a:t>
            </a:r>
          </a:p>
          <a:p>
            <a:pPr marL="0" indent="0" algn="ctr">
              <a:buNone/>
            </a:pPr>
            <a:r>
              <a:rPr lang="en-US" sz="2700" b="1" dirty="0">
                <a:effectLst>
                  <a:outerShdw blurRad="38100" dist="38100" dir="2700000" algn="tl">
                    <a:srgbClr val="000000">
                      <a:alpha val="43137"/>
                    </a:srgbClr>
                  </a:outerShdw>
                </a:effectLst>
              </a:rPr>
              <a:t>(630) 488-2155</a:t>
            </a:r>
          </a:p>
          <a:p>
            <a:pPr marL="0" indent="0" algn="ctr">
              <a:buNone/>
            </a:pPr>
            <a:r>
              <a:rPr lang="en-US" sz="2700" b="1" dirty="0">
                <a:effectLst>
                  <a:outerShdw blurRad="38100" dist="38100" dir="2700000" algn="tl">
                    <a:srgbClr val="000000">
                      <a:alpha val="43137"/>
                    </a:srgbClr>
                  </a:outerShdw>
                </a:effectLst>
                <a:hlinkClick r:id="rId2"/>
              </a:rPr>
              <a:t>   rspiersniu@gmail.com</a:t>
            </a:r>
            <a:r>
              <a:rPr lang="en-US" sz="2700" b="1" dirty="0">
                <a:effectLst>
                  <a:outerShdw blurRad="38100" dist="38100" dir="2700000" algn="tl">
                    <a:srgbClr val="000000">
                      <a:alpha val="43137"/>
                    </a:srgbClr>
                  </a:outerShdw>
                </a:effectLst>
              </a:rPr>
              <a:t>	 </a:t>
            </a:r>
          </a:p>
          <a:p>
            <a:pPr marL="0" indent="0">
              <a:buNone/>
            </a:pPr>
            <a:endParaRPr lang="en-US" sz="1350" b="1" dirty="0">
              <a:effectLst>
                <a:outerShdw blurRad="38100" dist="38100" dir="2700000" algn="tl">
                  <a:srgbClr val="000000">
                    <a:alpha val="43137"/>
                  </a:srgbClr>
                </a:outerShdw>
              </a:effectLst>
            </a:endParaRPr>
          </a:p>
        </p:txBody>
      </p:sp>
      <p:pic>
        <p:nvPicPr>
          <p:cNvPr id="6" name="Picture 5" descr="The State of Kansas ">
            <a:extLst>
              <a:ext uri="{FF2B5EF4-FFF2-40B4-BE49-F238E27FC236}">
                <a16:creationId xmlns:a16="http://schemas.microsoft.com/office/drawing/2014/main" xmlns="" id="{E6878A0C-C758-4CD6-966F-F3599D3037CE}"/>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291875" y="205136"/>
            <a:ext cx="1646237"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http://www.moprima.org/images/moprima_01.gif">
            <a:hlinkClick r:id="rId4"/>
            <a:extLst>
              <a:ext uri="{FF2B5EF4-FFF2-40B4-BE49-F238E27FC236}">
                <a16:creationId xmlns:a16="http://schemas.microsoft.com/office/drawing/2014/main" xmlns="" id="{2966B52F-F15C-46ED-964C-AE8DF99A78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3888" y="157511"/>
            <a:ext cx="1685925"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824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52650" y="654373"/>
            <a:ext cx="7886700" cy="1325563"/>
          </a:xfrm>
        </p:spPr>
        <p:txBody>
          <a:bodyPr>
            <a:normAutofit/>
          </a:bodyPr>
          <a:lstStyle/>
          <a:p>
            <a:pPr algn="ctr">
              <a:defRPr/>
            </a:pPr>
            <a:r>
              <a:rPr lang="en-US" altLang="en-US" b="1" u="sng" dirty="0">
                <a:effectLst>
                  <a:outerShdw blurRad="38100" dist="38100" dir="2700000" algn="tl">
                    <a:srgbClr val="000000">
                      <a:alpha val="43137"/>
                    </a:srgbClr>
                  </a:outerShdw>
                </a:effectLst>
                <a:latin typeface="+mn-lt"/>
              </a:rPr>
              <a:t>Wait, We Did Nothing Wrong</a:t>
            </a:r>
          </a:p>
        </p:txBody>
      </p:sp>
      <p:sp>
        <p:nvSpPr>
          <p:cNvPr id="14339" name="Content Placeholder 2"/>
          <p:cNvSpPr>
            <a:spLocks noGrp="1"/>
          </p:cNvSpPr>
          <p:nvPr>
            <p:ph idx="1"/>
          </p:nvPr>
        </p:nvSpPr>
        <p:spPr>
          <a:xfrm>
            <a:off x="2358009" y="2428232"/>
            <a:ext cx="6078141" cy="2743200"/>
          </a:xfrm>
        </p:spPr>
        <p:txBody>
          <a:bodyPr>
            <a:normAutofit fontScale="85000" lnSpcReduction="10000"/>
          </a:bodyPr>
          <a:lstStyle/>
          <a:p>
            <a:pPr>
              <a:defRPr/>
            </a:pPr>
            <a:r>
              <a:rPr lang="en-US" altLang="en-US" sz="3600" b="1" dirty="0">
                <a:effectLst>
                  <a:outerShdw blurRad="38100" dist="38100" dir="2700000" algn="tl">
                    <a:srgbClr val="000000">
                      <a:alpha val="43137"/>
                    </a:srgbClr>
                  </a:outerShdw>
                </a:effectLst>
              </a:rPr>
              <a:t>No Apparent Large Aspects</a:t>
            </a:r>
          </a:p>
          <a:p>
            <a:pPr>
              <a:defRPr/>
            </a:pPr>
            <a:r>
              <a:rPr lang="en-US" altLang="en-US" sz="3600" b="1" dirty="0">
                <a:effectLst>
                  <a:outerShdw blurRad="38100" dist="38100" dir="2700000" algn="tl">
                    <a:srgbClr val="000000">
                      <a:alpha val="43137"/>
                    </a:srgbClr>
                  </a:outerShdw>
                </a:effectLst>
              </a:rPr>
              <a:t>External Investigation Results</a:t>
            </a:r>
          </a:p>
          <a:p>
            <a:pPr>
              <a:defRPr/>
            </a:pPr>
            <a:r>
              <a:rPr lang="en-US" altLang="en-US" sz="3600" b="1" dirty="0">
                <a:effectLst>
                  <a:outerShdw blurRad="38100" dist="38100" dir="2700000" algn="tl">
                    <a:srgbClr val="000000">
                      <a:alpha val="43137"/>
                    </a:srgbClr>
                  </a:outerShdw>
                </a:effectLst>
              </a:rPr>
              <a:t>A Shot Person’s Reputation</a:t>
            </a:r>
          </a:p>
          <a:p>
            <a:pPr>
              <a:defRPr/>
            </a:pPr>
            <a:r>
              <a:rPr lang="en-US" altLang="en-US" sz="3600" b="1" dirty="0">
                <a:effectLst>
                  <a:outerShdw blurRad="38100" dist="38100" dir="2700000" algn="tl">
                    <a:srgbClr val="000000">
                      <a:alpha val="43137"/>
                    </a:srgbClr>
                  </a:outerShdw>
                </a:effectLst>
              </a:rPr>
              <a:t>Why Shots Were Fired</a:t>
            </a:r>
          </a:p>
          <a:p>
            <a:pPr>
              <a:defRPr/>
            </a:pPr>
            <a:endParaRPr lang="en-US" altLang="en-US" sz="2400" b="1" dirty="0">
              <a:effectLst>
                <a:outerShdw blurRad="38100" dist="38100" dir="2700000" algn="tl">
                  <a:srgbClr val="000000">
                    <a:alpha val="43137"/>
                  </a:srgbClr>
                </a:outerShdw>
              </a:effectLst>
            </a:endParaRPr>
          </a:p>
          <a:p>
            <a:pPr>
              <a:defRPr/>
            </a:pPr>
            <a:endParaRPr lang="en-US" altLang="en-US" sz="2400" b="1" dirty="0">
              <a:effectLst>
                <a:outerShdw blurRad="38100" dist="38100" dir="2700000" algn="tl">
                  <a:srgbClr val="000000">
                    <a:alpha val="43137"/>
                  </a:srgbClr>
                </a:outerShdw>
              </a:effectLst>
            </a:endParaRPr>
          </a:p>
          <a:p>
            <a:pPr>
              <a:defRPr/>
            </a:pPr>
            <a:endParaRPr lang="en-US" altLang="en-US" sz="2400" b="1" dirty="0">
              <a:effectLst>
                <a:outerShdw blurRad="38100" dist="38100" dir="2700000" algn="tl">
                  <a:srgbClr val="000000">
                    <a:alpha val="43137"/>
                  </a:srgbClr>
                </a:outerShdw>
              </a:effectLst>
            </a:endParaRPr>
          </a:p>
          <a:p>
            <a:pPr marL="0" indent="0">
              <a:buNone/>
              <a:defRPr/>
            </a:pPr>
            <a:endParaRPr lang="en-US" altLang="en-US" sz="2400" b="1" dirty="0">
              <a:effectLst>
                <a:outerShdw blurRad="38100" dist="38100" dir="2700000" algn="tl">
                  <a:srgbClr val="000000">
                    <a:alpha val="43137"/>
                  </a:srgbClr>
                </a:outerShdw>
              </a:effectLst>
            </a:endParaRPr>
          </a:p>
          <a:p>
            <a:pPr>
              <a:defRPr/>
            </a:pPr>
            <a:endParaRPr lang="en-US" altLang="en-US" sz="2400" b="1" dirty="0">
              <a:effectLst>
                <a:outerShdw blurRad="38100" dist="38100" dir="2700000" algn="tl">
                  <a:srgbClr val="000000">
                    <a:alpha val="43137"/>
                  </a:srgbClr>
                </a:outerShdw>
              </a:effectLst>
            </a:endParaRPr>
          </a:p>
        </p:txBody>
      </p:sp>
      <p:sp>
        <p:nvSpPr>
          <p:cNvPr id="512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2A9EB000-C83C-4496-A20D-A72D6FE3B7BE}" type="slidenum">
              <a:rPr lang="en-US" altLang="en-US" b="1" smtClean="0">
                <a:effectLst>
                  <a:outerShdw blurRad="38100" dist="38100" dir="2700000" algn="tl">
                    <a:srgbClr val="000000">
                      <a:alpha val="43137"/>
                    </a:srgbClr>
                  </a:outerShdw>
                </a:effectLst>
              </a:rPr>
              <a:pPr eaLnBrk="1" hangingPunct="1"/>
              <a:t>3</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430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3D2A72-541A-4F9E-B397-3D1D9508332B}"/>
              </a:ext>
            </a:extLst>
          </p:cNvPr>
          <p:cNvSpPr>
            <a:spLocks noGrp="1"/>
          </p:cNvSpPr>
          <p:nvPr>
            <p:ph type="title"/>
          </p:nvPr>
        </p:nvSpPr>
        <p:spPr>
          <a:xfrm>
            <a:off x="2367180" y="288517"/>
            <a:ext cx="8148419" cy="786926"/>
          </a:xfrm>
        </p:spPr>
        <p:txBody>
          <a:bodyPr>
            <a:noAutofit/>
          </a:bodyPr>
          <a:lstStyle/>
          <a:p>
            <a:pPr algn="ctr"/>
            <a:r>
              <a:rPr lang="en-US" sz="3600" b="1" dirty="0">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The Race of the Police Shooter </a:t>
            </a:r>
            <a:r>
              <a:rPr lang="en-US" sz="3600" b="1" u="sng" dirty="0">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and the Person Who was Shot</a:t>
            </a:r>
            <a:endParaRPr lang="en-US" sz="3600"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xmlns="" id="{CE8EB2B6-FBD9-4F21-9C15-0E12BE6538DD}"/>
              </a:ext>
            </a:extLst>
          </p:cNvPr>
          <p:cNvSpPr>
            <a:spLocks noGrp="1"/>
          </p:cNvSpPr>
          <p:nvPr>
            <p:ph idx="1"/>
          </p:nvPr>
        </p:nvSpPr>
        <p:spPr>
          <a:xfrm>
            <a:off x="1424763" y="1876647"/>
            <a:ext cx="8465732" cy="2021546"/>
          </a:xfrm>
        </p:spPr>
        <p:txBody>
          <a:bodyPr>
            <a:noAutofit/>
          </a:bodyPr>
          <a:lstStyle/>
          <a:p>
            <a:r>
              <a:rPr lang="en-US" sz="1800" b="1" dirty="0">
                <a:effectLst>
                  <a:outerShdw blurRad="38100" dist="38100" dir="2700000" algn="tl">
                    <a:srgbClr val="000000">
                      <a:alpha val="43137"/>
                    </a:srgbClr>
                  </a:outerShdw>
                </a:effectLst>
              </a:rPr>
              <a:t>Demographics </a:t>
            </a:r>
          </a:p>
          <a:p>
            <a:pPr lvl="1"/>
            <a:r>
              <a:rPr lang="en-US" sz="2800" b="1" dirty="0">
                <a:effectLst>
                  <a:outerShdw blurRad="38100" dist="38100" dir="2700000" algn="tl">
                    <a:srgbClr val="000000">
                      <a:alpha val="43137"/>
                    </a:srgbClr>
                  </a:outerShdw>
                </a:effectLst>
              </a:rPr>
              <a:t>The Percentage of  Race Who Lives in Your Community</a:t>
            </a:r>
          </a:p>
          <a:p>
            <a:pPr lvl="1"/>
            <a:r>
              <a:rPr lang="en-US" sz="2800" b="1" dirty="0">
                <a:effectLst>
                  <a:outerShdw blurRad="38100" dist="38100" dir="2700000" algn="tl">
                    <a:srgbClr val="000000">
                      <a:alpha val="43137"/>
                    </a:srgbClr>
                  </a:outerShdw>
                </a:effectLst>
              </a:rPr>
              <a:t>Does  Your Police Agency Have a Similar Percentage </a:t>
            </a:r>
          </a:p>
          <a:p>
            <a:pPr lvl="1"/>
            <a:r>
              <a:rPr lang="en-US" sz="2800" b="1" dirty="0">
                <a:effectLst>
                  <a:outerShdw blurRad="38100" dist="38100" dir="2700000" algn="tl">
                    <a:srgbClr val="000000">
                      <a:alpha val="43137"/>
                    </a:srgbClr>
                  </a:outerShdw>
                </a:effectLst>
              </a:rPr>
              <a:t>Training is Needed Regarding This</a:t>
            </a:r>
          </a:p>
          <a:p>
            <a:pPr lvl="1"/>
            <a:r>
              <a:rPr lang="en-US" sz="2800" b="1" dirty="0">
                <a:effectLst>
                  <a:outerShdw blurRad="38100" dist="38100" dir="2700000" algn="tl">
                    <a:srgbClr val="000000">
                      <a:alpha val="43137"/>
                    </a:srgbClr>
                  </a:outerShdw>
                </a:effectLst>
              </a:rPr>
              <a:t>Improve Your Relationship With Your Community</a:t>
            </a:r>
            <a:endParaRPr lang="en-US" sz="2800" dirty="0"/>
          </a:p>
        </p:txBody>
      </p:sp>
    </p:spTree>
    <p:extLst>
      <p:ext uri="{BB962C8B-B14F-4D97-AF65-F5344CB8AC3E}">
        <p14:creationId xmlns:p14="http://schemas.microsoft.com/office/powerpoint/2010/main" val="244329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70A6CC-795B-4A00-8814-ADEFC87FD2F7}"/>
              </a:ext>
            </a:extLst>
          </p:cNvPr>
          <p:cNvSpPr>
            <a:spLocks noGrp="1"/>
          </p:cNvSpPr>
          <p:nvPr>
            <p:ph type="title"/>
          </p:nvPr>
        </p:nvSpPr>
        <p:spPr>
          <a:xfrm>
            <a:off x="3112335" y="605825"/>
            <a:ext cx="7202456" cy="786926"/>
          </a:xfrm>
        </p:spPr>
        <p:txBody>
          <a:bodyPr>
            <a:normAutofit fontScale="90000"/>
          </a:bodyPr>
          <a:lstStyle/>
          <a:p>
            <a:r>
              <a:rPr lang="en-US" b="1" u="sng" dirty="0">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The Number of Shots Fired</a:t>
            </a:r>
            <a:r>
              <a:rPr lang="en-US" sz="2400" dirty="0">
                <a:latin typeface="Calibri" panose="020F0502020204030204" pitchFamily="34" charset="0"/>
                <a:ea typeface="Times New Roman" panose="02020603050405020304" pitchFamily="18" charset="0"/>
              </a:rPr>
              <a:t/>
            </a:r>
            <a:br>
              <a:rPr lang="en-US" sz="2400" dirty="0">
                <a:latin typeface="Calibri" panose="020F0502020204030204" pitchFamily="34"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xmlns="" id="{9084FF06-6C7F-4BE4-A2C4-FAAE73EFB554}"/>
              </a:ext>
            </a:extLst>
          </p:cNvPr>
          <p:cNvSpPr>
            <a:spLocks noGrp="1"/>
          </p:cNvSpPr>
          <p:nvPr>
            <p:ph idx="1"/>
          </p:nvPr>
        </p:nvSpPr>
        <p:spPr>
          <a:xfrm>
            <a:off x="2263126" y="2277898"/>
            <a:ext cx="7886700" cy="3437751"/>
          </a:xfrm>
        </p:spPr>
        <p:txBody>
          <a:bodyPr>
            <a:normAutofit/>
          </a:bodyPr>
          <a:lstStyle/>
          <a:p>
            <a:r>
              <a:rPr lang="en-US" sz="3600" b="1" dirty="0">
                <a:effectLst>
                  <a:outerShdw blurRad="38100" dist="38100" dir="2700000" algn="tl">
                    <a:srgbClr val="000000">
                      <a:alpha val="43137"/>
                    </a:srgbClr>
                  </a:outerShdw>
                </a:effectLst>
              </a:rPr>
              <a:t>Number of Involved Officers </a:t>
            </a:r>
          </a:p>
          <a:p>
            <a:r>
              <a:rPr lang="en-US" sz="3600" b="1" dirty="0">
                <a:effectLst>
                  <a:outerShdw blurRad="38100" dist="38100" dir="2700000" algn="tl">
                    <a:srgbClr val="000000">
                      <a:alpha val="43137"/>
                    </a:srgbClr>
                  </a:outerShdw>
                </a:effectLst>
              </a:rPr>
              <a:t>Where the Bullets Hit</a:t>
            </a:r>
          </a:p>
          <a:p>
            <a:r>
              <a:rPr lang="en-US" sz="3600" b="1" dirty="0">
                <a:effectLst>
                  <a:outerShdw blurRad="38100" dist="38100" dir="2700000" algn="tl">
                    <a:srgbClr val="000000">
                      <a:alpha val="43137"/>
                    </a:srgbClr>
                  </a:outerShdw>
                </a:effectLst>
              </a:rPr>
              <a:t>When and Why Were Shots Fired</a:t>
            </a:r>
          </a:p>
          <a:p>
            <a:r>
              <a:rPr lang="en-US" sz="3600" b="1" dirty="0">
                <a:effectLst>
                  <a:outerShdw blurRad="38100" dist="38100" dir="2700000" algn="tl">
                    <a:srgbClr val="000000">
                      <a:alpha val="43137"/>
                    </a:srgbClr>
                  </a:outerShdw>
                </a:effectLst>
              </a:rPr>
              <a:t>Independent Investigation Result</a:t>
            </a:r>
          </a:p>
        </p:txBody>
      </p:sp>
    </p:spTree>
    <p:extLst>
      <p:ext uri="{BB962C8B-B14F-4D97-AF65-F5344CB8AC3E}">
        <p14:creationId xmlns:p14="http://schemas.microsoft.com/office/powerpoint/2010/main" val="149428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777734-1ADD-4179-9582-1278DEC5CB50}"/>
              </a:ext>
            </a:extLst>
          </p:cNvPr>
          <p:cNvSpPr>
            <a:spLocks noGrp="1"/>
          </p:cNvSpPr>
          <p:nvPr>
            <p:ph type="title"/>
          </p:nvPr>
        </p:nvSpPr>
        <p:spPr>
          <a:xfrm>
            <a:off x="1095155" y="280364"/>
            <a:ext cx="9537404" cy="786926"/>
          </a:xfrm>
        </p:spPr>
        <p:txBody>
          <a:bodyPr>
            <a:noAutofit/>
          </a:bodyPr>
          <a:lstStyle/>
          <a:p>
            <a:pPr algn="ctr"/>
            <a:r>
              <a:rPr lang="en-US" b="1" dirty="0">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The Release of the Officer’s Name</a:t>
            </a:r>
            <a:br>
              <a:rPr lang="en-US" b="1" dirty="0">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br>
            <a:r>
              <a:rPr lang="en-US" b="1" u="sng" dirty="0">
                <a:effectLst>
                  <a:outerShdw blurRad="38100" dist="38100" dir="2700000" algn="tl">
                    <a:srgbClr val="000000">
                      <a:alpha val="43137"/>
                    </a:srgbClr>
                  </a:outerShdw>
                </a:effectLst>
                <a:latin typeface="Century Gothic" panose="020B0502020202020204" pitchFamily="34" charset="0"/>
                <a:ea typeface="Calibri" panose="020F0502020204030204" pitchFamily="34" charset="0"/>
                <a:cs typeface="Times New Roman" panose="02020603050405020304" pitchFamily="18" charset="0"/>
              </a:rPr>
              <a:t>and his Career History</a:t>
            </a:r>
            <a:r>
              <a:rPr lang="en-US" b="1" u="sng" dirty="0">
                <a:latin typeface="Century Gothic" panose="020B0502020202020204" pitchFamily="34" charset="0"/>
                <a:ea typeface="Calibri" panose="020F0502020204030204" pitchFamily="34" charset="0"/>
                <a:cs typeface="Times New Roman" panose="02020603050405020304" pitchFamily="18" charset="0"/>
              </a:rPr>
              <a:t/>
            </a:r>
            <a:br>
              <a:rPr lang="en-US" b="1" u="sng" dirty="0">
                <a:latin typeface="Century Gothic" panose="020B0502020202020204" pitchFamily="34" charset="0"/>
                <a:ea typeface="Calibri" panose="020F0502020204030204" pitchFamily="34" charset="0"/>
                <a:cs typeface="Times New Roman" panose="02020603050405020304" pitchFamily="18" charset="0"/>
              </a:rPr>
            </a:br>
            <a:endParaRPr lang="en-US" u="sng" dirty="0"/>
          </a:p>
        </p:txBody>
      </p:sp>
      <p:sp>
        <p:nvSpPr>
          <p:cNvPr id="3" name="Content Placeholder 2">
            <a:extLst>
              <a:ext uri="{FF2B5EF4-FFF2-40B4-BE49-F238E27FC236}">
                <a16:creationId xmlns:a16="http://schemas.microsoft.com/office/drawing/2014/main" xmlns="" id="{1E1FABA7-ABBB-42EB-8C54-D3684893DEF2}"/>
              </a:ext>
            </a:extLst>
          </p:cNvPr>
          <p:cNvSpPr>
            <a:spLocks noGrp="1"/>
          </p:cNvSpPr>
          <p:nvPr>
            <p:ph idx="1"/>
          </p:nvPr>
        </p:nvSpPr>
        <p:spPr>
          <a:xfrm>
            <a:off x="2152650" y="2143761"/>
            <a:ext cx="7886700" cy="3861497"/>
          </a:xfrm>
        </p:spPr>
        <p:txBody>
          <a:bodyPr>
            <a:normAutofit fontScale="85000" lnSpcReduction="10000"/>
          </a:bodyPr>
          <a:lstStyle/>
          <a:p>
            <a:r>
              <a:rPr lang="en-US" sz="3200" b="1" dirty="0">
                <a:effectLst>
                  <a:outerShdw blurRad="38100" dist="38100" dir="2700000" algn="tl">
                    <a:srgbClr val="000000">
                      <a:alpha val="43137"/>
                    </a:srgbClr>
                  </a:outerShdw>
                </a:effectLst>
              </a:rPr>
              <a:t>Media Will Want the Involved Officers’ Names Immediately</a:t>
            </a:r>
          </a:p>
          <a:p>
            <a:r>
              <a:rPr lang="en-US" sz="3200" b="1" dirty="0">
                <a:effectLst>
                  <a:outerShdw blurRad="38100" dist="38100" dir="2700000" algn="tl">
                    <a:srgbClr val="000000">
                      <a:alpha val="43137"/>
                    </a:srgbClr>
                  </a:outerShdw>
                </a:effectLst>
              </a:rPr>
              <a:t>They React If There are Any Prior Shootings or Any Complaints Filed in the Past</a:t>
            </a:r>
          </a:p>
          <a:p>
            <a:r>
              <a:rPr lang="en-US" sz="3200" b="1" dirty="0">
                <a:effectLst>
                  <a:outerShdw blurRad="38100" dist="38100" dir="2700000" algn="tl">
                    <a:srgbClr val="000000">
                      <a:alpha val="43137"/>
                    </a:srgbClr>
                  </a:outerShdw>
                </a:effectLst>
              </a:rPr>
              <a:t>If Any of the Officers are New to the Agency and Left a Prior Agency due to Past Events</a:t>
            </a:r>
          </a:p>
          <a:p>
            <a:r>
              <a:rPr lang="en-US" sz="3200" b="1" dirty="0">
                <a:effectLst>
                  <a:outerShdw blurRad="38100" dist="38100" dir="2700000" algn="tl">
                    <a:srgbClr val="000000">
                      <a:alpha val="43137"/>
                    </a:srgbClr>
                  </a:outerShdw>
                </a:effectLst>
              </a:rPr>
              <a:t>Trial Related Issues Will be Discussed later</a:t>
            </a:r>
          </a:p>
          <a:p>
            <a:endParaRPr lang="en-US" dirty="0"/>
          </a:p>
        </p:txBody>
      </p:sp>
    </p:spTree>
    <p:extLst>
      <p:ext uri="{BB962C8B-B14F-4D97-AF65-F5344CB8AC3E}">
        <p14:creationId xmlns:p14="http://schemas.microsoft.com/office/powerpoint/2010/main" val="261970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67551F-DA5A-4F94-BFC5-E1A2A0054E48}"/>
              </a:ext>
            </a:extLst>
          </p:cNvPr>
          <p:cNvSpPr>
            <a:spLocks noGrp="1"/>
          </p:cNvSpPr>
          <p:nvPr>
            <p:ph type="title"/>
          </p:nvPr>
        </p:nvSpPr>
        <p:spPr>
          <a:xfrm>
            <a:off x="2400033" y="299452"/>
            <a:ext cx="7202456" cy="786926"/>
          </a:xfrm>
        </p:spPr>
        <p:txBody>
          <a:bodyPr>
            <a:noAutofit/>
          </a:bodyPr>
          <a:lstStyle/>
          <a:p>
            <a:pPr algn="ctr"/>
            <a:r>
              <a:rPr lang="en-US" b="1" dirty="0">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Videos Taken by Witnesses and </a:t>
            </a:r>
            <a:r>
              <a:rPr lang="en-US" b="1" u="sng" dirty="0">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Posted on Social Media</a:t>
            </a:r>
            <a:r>
              <a:rPr lang="en-US"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
            </a:r>
            <a:br>
              <a:rPr lang="en-US"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br>
            <a:endParaRPr lang="en-US"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2BC3F572-6153-4C7F-AF29-8772441F44CC}"/>
              </a:ext>
            </a:extLst>
          </p:cNvPr>
          <p:cNvSpPr>
            <a:spLocks noGrp="1"/>
          </p:cNvSpPr>
          <p:nvPr>
            <p:ph idx="1"/>
          </p:nvPr>
        </p:nvSpPr>
        <p:spPr>
          <a:xfrm>
            <a:off x="2152650" y="1941260"/>
            <a:ext cx="7886700" cy="4351338"/>
          </a:xfrm>
        </p:spPr>
        <p:txBody>
          <a:bodyPr>
            <a:normAutofit fontScale="85000" lnSpcReduction="10000"/>
          </a:bodyPr>
          <a:lstStyle/>
          <a:p>
            <a:r>
              <a:rPr lang="en-US" sz="3200" b="1" dirty="0">
                <a:effectLst>
                  <a:outerShdw blurRad="38100" dist="38100" dir="2700000" algn="tl">
                    <a:srgbClr val="000000">
                      <a:alpha val="43137"/>
                    </a:srgbClr>
                  </a:outerShdw>
                </a:effectLst>
              </a:rPr>
              <a:t>Postings on Facebook, Instagram and Others</a:t>
            </a:r>
          </a:p>
          <a:p>
            <a:r>
              <a:rPr lang="en-US" sz="3200" b="1" dirty="0">
                <a:effectLst>
                  <a:outerShdw blurRad="38100" dist="38100" dir="2700000" algn="tl">
                    <a:srgbClr val="000000">
                      <a:alpha val="43137"/>
                    </a:srgbClr>
                  </a:outerShdw>
                </a:effectLst>
              </a:rPr>
              <a:t>A Basic Video can Grab the Highest Attention</a:t>
            </a:r>
          </a:p>
          <a:p>
            <a:r>
              <a:rPr lang="en-US" sz="3200" b="1" dirty="0">
                <a:effectLst>
                  <a:outerShdw blurRad="38100" dist="38100" dir="2700000" algn="tl">
                    <a:srgbClr val="000000">
                      <a:alpha val="43137"/>
                    </a:srgbClr>
                  </a:outerShdw>
                </a:effectLst>
              </a:rPr>
              <a:t>Posted Before Investigations are Complete</a:t>
            </a:r>
          </a:p>
          <a:p>
            <a:pPr lvl="1"/>
            <a:r>
              <a:rPr lang="en-US" sz="3200" b="1" dirty="0">
                <a:effectLst>
                  <a:outerShdw blurRad="38100" dist="38100" dir="2700000" algn="tl">
                    <a:srgbClr val="000000">
                      <a:alpha val="43137"/>
                    </a:srgbClr>
                  </a:outerShdw>
                </a:effectLst>
              </a:rPr>
              <a:t>The Media Will Use Them as Soon as They are Received</a:t>
            </a:r>
          </a:p>
          <a:p>
            <a:pPr lvl="1"/>
            <a:r>
              <a:rPr lang="en-US" sz="3200" b="1" dirty="0">
                <a:effectLst>
                  <a:outerShdw blurRad="38100" dist="38100" dir="2700000" algn="tl">
                    <a:srgbClr val="000000">
                      <a:alpha val="43137"/>
                    </a:srgbClr>
                  </a:outerShdw>
                </a:effectLst>
              </a:rPr>
              <a:t>These Videos can Help the Media Come Up with Questions</a:t>
            </a:r>
          </a:p>
          <a:p>
            <a:pPr lvl="1"/>
            <a:r>
              <a:rPr lang="en-US" sz="3200" b="1" dirty="0">
                <a:effectLst>
                  <a:outerShdw blurRad="38100" dist="38100" dir="2700000" algn="tl">
                    <a:srgbClr val="000000">
                      <a:alpha val="43137"/>
                    </a:srgbClr>
                  </a:outerShdw>
                </a:effectLst>
              </a:rPr>
              <a:t>Police Body Cam Videos  </a:t>
            </a:r>
            <a:r>
              <a:rPr lang="en-US" sz="2100" b="1" dirty="0">
                <a:effectLst>
                  <a:outerShdw blurRad="38100" dist="38100" dir="2700000" algn="tl">
                    <a:srgbClr val="000000">
                      <a:alpha val="43137"/>
                    </a:srgbClr>
                  </a:outerShdw>
                </a:effectLst>
              </a:rPr>
              <a:t>                                                                </a:t>
            </a:r>
            <a:r>
              <a:rPr lang="en-US" dirty="0"/>
              <a:t>                                                                                                                                                             </a:t>
            </a:r>
          </a:p>
        </p:txBody>
      </p:sp>
    </p:spTree>
    <p:extLst>
      <p:ext uri="{BB962C8B-B14F-4D97-AF65-F5344CB8AC3E}">
        <p14:creationId xmlns:p14="http://schemas.microsoft.com/office/powerpoint/2010/main" val="1174497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FA2E6A-F2F4-45FD-9BA4-E37C5C4A4E93}"/>
              </a:ext>
            </a:extLst>
          </p:cNvPr>
          <p:cNvSpPr>
            <a:spLocks noGrp="1"/>
          </p:cNvSpPr>
          <p:nvPr>
            <p:ph type="title"/>
          </p:nvPr>
        </p:nvSpPr>
        <p:spPr>
          <a:xfrm>
            <a:off x="1937497" y="482482"/>
            <a:ext cx="7886700" cy="1325563"/>
          </a:xfrm>
        </p:spPr>
        <p:txBody>
          <a:bodyPr>
            <a:normAutofit/>
          </a:bodyPr>
          <a:lstStyle/>
          <a:p>
            <a:pPr algn="ctr"/>
            <a:r>
              <a:rPr lang="en-US" b="1" u="sng" dirty="0">
                <a:effectLst>
                  <a:outerShdw blurRad="38100" dist="38100" dir="2700000" algn="tl">
                    <a:srgbClr val="000000">
                      <a:alpha val="43137"/>
                    </a:srgbClr>
                  </a:outerShdw>
                </a:effectLst>
                <a:latin typeface="+mn-lt"/>
              </a:rPr>
              <a:t>Courtroom Issues</a:t>
            </a:r>
          </a:p>
        </p:txBody>
      </p:sp>
      <p:sp>
        <p:nvSpPr>
          <p:cNvPr id="3" name="Content Placeholder 2">
            <a:extLst>
              <a:ext uri="{FF2B5EF4-FFF2-40B4-BE49-F238E27FC236}">
                <a16:creationId xmlns:a16="http://schemas.microsoft.com/office/drawing/2014/main" xmlns="" id="{18CDFA09-F5CF-4762-8C72-D0140F028CA7}"/>
              </a:ext>
            </a:extLst>
          </p:cNvPr>
          <p:cNvSpPr>
            <a:spLocks noGrp="1"/>
          </p:cNvSpPr>
          <p:nvPr>
            <p:ph idx="1"/>
          </p:nvPr>
        </p:nvSpPr>
        <p:spPr>
          <a:xfrm>
            <a:off x="1937497" y="1930905"/>
            <a:ext cx="7886700" cy="4351338"/>
          </a:xfrm>
        </p:spPr>
        <p:txBody>
          <a:bodyPr>
            <a:normAutofit fontScale="85000" lnSpcReduction="10000"/>
          </a:bodyPr>
          <a:lstStyle/>
          <a:p>
            <a:r>
              <a:rPr lang="en-US" sz="3200" b="1" dirty="0">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Details about the Officer’s Past Get Entered into a Court Case, but Many Times, the History of the Person Shot is not Entered Because the Judges Often Say that his Past had No Impact on this Incident.</a:t>
            </a:r>
          </a:p>
          <a:p>
            <a:r>
              <a:rPr lang="en-US" sz="3200" b="1" dirty="0">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Town and Agency’s Reputation</a:t>
            </a:r>
          </a:p>
          <a:p>
            <a:r>
              <a:rPr lang="en-US" sz="3200" b="1" dirty="0">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Venue</a:t>
            </a:r>
          </a:p>
          <a:p>
            <a:r>
              <a:rPr lang="en-US" sz="3200" b="1" dirty="0">
                <a:effectLst>
                  <a:outerShdw blurRad="38100" dist="38100" dir="2700000" algn="tl">
                    <a:srgbClr val="000000">
                      <a:alpha val="43137"/>
                    </a:srgbClr>
                  </a:outerShdw>
                </a:effectLst>
                <a:latin typeface="Century Gothic" panose="020B0502020202020204" pitchFamily="34" charset="0"/>
                <a:ea typeface="Times New Roman" panose="02020603050405020304" pitchFamily="18" charset="0"/>
              </a:rPr>
              <a:t>Media Staff Attend Trials</a:t>
            </a:r>
            <a:endParaRPr lang="en-US" sz="3200"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81673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pPr algn="ctr">
              <a:defRPr/>
            </a:pPr>
            <a:r>
              <a:rPr lang="en-US" altLang="en-US" sz="3600" b="1" u="sng" dirty="0">
                <a:effectLst>
                  <a:outerShdw blurRad="38100" dist="38100" dir="2700000" algn="tl">
                    <a:srgbClr val="000000">
                      <a:alpha val="43137"/>
                    </a:srgbClr>
                  </a:outerShdw>
                </a:effectLst>
              </a:rPr>
              <a:t>FAQs I Received</a:t>
            </a:r>
          </a:p>
        </p:txBody>
      </p:sp>
      <p:sp>
        <p:nvSpPr>
          <p:cNvPr id="6147" name="Content Placeholder 2"/>
          <p:cNvSpPr>
            <a:spLocks noGrp="1"/>
          </p:cNvSpPr>
          <p:nvPr>
            <p:ph idx="1"/>
          </p:nvPr>
        </p:nvSpPr>
        <p:spPr>
          <a:xfrm>
            <a:off x="3214145" y="2019765"/>
            <a:ext cx="6078141" cy="2289572"/>
          </a:xfrm>
        </p:spPr>
        <p:txBody>
          <a:bodyPr>
            <a:noAutofit/>
          </a:bodyPr>
          <a:lstStyle/>
          <a:p>
            <a:pPr marL="0" indent="0" algn="ctr">
              <a:buNone/>
              <a:defRPr/>
            </a:pPr>
            <a:r>
              <a:rPr lang="en-US" altLang="en-US" sz="3600" b="1" dirty="0">
                <a:effectLst>
                  <a:outerShdw blurRad="38100" dist="38100" dir="2700000" algn="tl">
                    <a:srgbClr val="000000">
                      <a:alpha val="43137"/>
                    </a:srgbClr>
                  </a:outerShdw>
                </a:effectLst>
              </a:rPr>
              <a:t>Why Should We Have to Pay???</a:t>
            </a:r>
          </a:p>
          <a:p>
            <a:pPr algn="ctr">
              <a:defRPr/>
            </a:pPr>
            <a:endParaRPr lang="en-US" altLang="en-US" sz="3600" b="1" dirty="0">
              <a:effectLst>
                <a:outerShdw blurRad="38100" dist="38100" dir="2700000" algn="tl">
                  <a:srgbClr val="000000">
                    <a:alpha val="43137"/>
                  </a:srgbClr>
                </a:outerShdw>
              </a:effectLst>
            </a:endParaRPr>
          </a:p>
          <a:p>
            <a:pPr marL="0" indent="0" algn="ctr">
              <a:buNone/>
              <a:defRPr/>
            </a:pPr>
            <a:r>
              <a:rPr lang="en-US" altLang="en-US" sz="3600" b="1" dirty="0">
                <a:effectLst>
                  <a:outerShdw blurRad="38100" dist="38100" dir="2700000" algn="tl">
                    <a:srgbClr val="000000">
                      <a:alpha val="43137"/>
                    </a:srgbClr>
                  </a:outerShdw>
                </a:effectLst>
              </a:rPr>
              <a:t>A Public Apology, For What?</a:t>
            </a:r>
          </a:p>
        </p:txBody>
      </p:sp>
      <p:sp>
        <p:nvSpPr>
          <p:cNvPr id="614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557213" indent="-214313" eaLnBrk="0" hangingPunct="0">
              <a:defRPr>
                <a:solidFill>
                  <a:schemeClr val="tx1"/>
                </a:solidFill>
                <a:latin typeface="Arial" charset="0"/>
              </a:defRPr>
            </a:lvl2pPr>
            <a:lvl3pPr marL="857250" indent="-171450" eaLnBrk="0" hangingPunct="0">
              <a:defRPr>
                <a:solidFill>
                  <a:schemeClr val="tx1"/>
                </a:solidFill>
                <a:latin typeface="Arial" charset="0"/>
              </a:defRPr>
            </a:lvl3pPr>
            <a:lvl4pPr marL="1200150" indent="-171450" eaLnBrk="0" hangingPunct="0">
              <a:defRPr>
                <a:solidFill>
                  <a:schemeClr val="tx1"/>
                </a:solidFill>
                <a:latin typeface="Arial" charset="0"/>
              </a:defRPr>
            </a:lvl4pPr>
            <a:lvl5pPr marL="1543050" indent="-171450" eaLnBrk="0" hangingPunct="0">
              <a:defRPr>
                <a:solidFill>
                  <a:schemeClr val="tx1"/>
                </a:solidFill>
                <a:latin typeface="Arial" charset="0"/>
              </a:defRPr>
            </a:lvl5pPr>
            <a:lvl6pPr marL="1885950" indent="-171450" eaLnBrk="0" fontAlgn="base" hangingPunct="0">
              <a:spcBef>
                <a:spcPct val="0"/>
              </a:spcBef>
              <a:spcAft>
                <a:spcPct val="0"/>
              </a:spcAft>
              <a:defRPr>
                <a:solidFill>
                  <a:schemeClr val="tx1"/>
                </a:solidFill>
                <a:latin typeface="Arial" charset="0"/>
              </a:defRPr>
            </a:lvl6pPr>
            <a:lvl7pPr marL="2228850" indent="-171450" eaLnBrk="0" fontAlgn="base" hangingPunct="0">
              <a:spcBef>
                <a:spcPct val="0"/>
              </a:spcBef>
              <a:spcAft>
                <a:spcPct val="0"/>
              </a:spcAft>
              <a:defRPr>
                <a:solidFill>
                  <a:schemeClr val="tx1"/>
                </a:solidFill>
                <a:latin typeface="Arial" charset="0"/>
              </a:defRPr>
            </a:lvl7pPr>
            <a:lvl8pPr marL="2571750" indent="-171450" eaLnBrk="0" fontAlgn="base" hangingPunct="0">
              <a:spcBef>
                <a:spcPct val="0"/>
              </a:spcBef>
              <a:spcAft>
                <a:spcPct val="0"/>
              </a:spcAft>
              <a:defRPr>
                <a:solidFill>
                  <a:schemeClr val="tx1"/>
                </a:solidFill>
                <a:latin typeface="Arial" charset="0"/>
              </a:defRPr>
            </a:lvl8pPr>
            <a:lvl9pPr marL="2914650" indent="-171450" eaLnBrk="0" fontAlgn="base" hangingPunct="0">
              <a:spcBef>
                <a:spcPct val="0"/>
              </a:spcBef>
              <a:spcAft>
                <a:spcPct val="0"/>
              </a:spcAft>
              <a:defRPr>
                <a:solidFill>
                  <a:schemeClr val="tx1"/>
                </a:solidFill>
                <a:latin typeface="Arial" charset="0"/>
              </a:defRPr>
            </a:lvl9pPr>
          </a:lstStyle>
          <a:p>
            <a:pPr eaLnBrk="1" hangingPunct="1"/>
            <a:fld id="{558D39EF-18A2-4102-8DC4-2DA75D157B87}" type="slidenum">
              <a:rPr lang="en-US" altLang="en-US" b="1" smtClean="0">
                <a:effectLst>
                  <a:outerShdw blurRad="38100" dist="38100" dir="2700000" algn="tl">
                    <a:srgbClr val="000000">
                      <a:alpha val="43137"/>
                    </a:srgbClr>
                  </a:outerShdw>
                </a:effectLst>
              </a:rPr>
              <a:pPr eaLnBrk="1" hangingPunct="1"/>
              <a:t>9</a:t>
            </a:fld>
            <a:endParaRPr lang="en-US"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8383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inVertical)">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barn(inVertical)">
                                      <p:cBhvr>
                                        <p:cTn id="12"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2AEA1C95DFBA4E9BA6DBE1056168F2" ma:contentTypeVersion="11" ma:contentTypeDescription="Create a new document." ma:contentTypeScope="" ma:versionID="3d145b92f555fa735e4f9211f8903621">
  <xsd:schema xmlns:xsd="http://www.w3.org/2001/XMLSchema" xmlns:xs="http://www.w3.org/2001/XMLSchema" xmlns:p="http://schemas.microsoft.com/office/2006/metadata/properties" xmlns:ns2="e68bef2f-a8c0-4939-ae0d-704170baf4bc" xmlns:ns3="0d707a85-123e-4f8e-ae46-c112bb295852" targetNamespace="http://schemas.microsoft.com/office/2006/metadata/properties" ma:root="true" ma:fieldsID="62e277e461991d7429f63415d53a3106" ns2:_="" ns3:_="">
    <xsd:import namespace="e68bef2f-a8c0-4939-ae0d-704170baf4bc"/>
    <xsd:import namespace="0d707a85-123e-4f8e-ae46-c112bb29585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8bef2f-a8c0-4939-ae0d-704170baf4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d707a85-123e-4f8e-ae46-c112bb29585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F9C9FF-EF9F-4BD8-B49C-CEA30B9DAC35}"/>
</file>

<file path=customXml/itemProps2.xml><?xml version="1.0" encoding="utf-8"?>
<ds:datastoreItem xmlns:ds="http://schemas.openxmlformats.org/officeDocument/2006/customXml" ds:itemID="{94C0AEC1-BC65-4845-88CB-F10C4C57FD38}"/>
</file>

<file path=customXml/itemProps3.xml><?xml version="1.0" encoding="utf-8"?>
<ds:datastoreItem xmlns:ds="http://schemas.openxmlformats.org/officeDocument/2006/customXml" ds:itemID="{F5F697C5-44FC-460D-A475-B87DC580D048}"/>
</file>

<file path=docProps/app.xml><?xml version="1.0" encoding="utf-8"?>
<Properties xmlns="http://schemas.openxmlformats.org/officeDocument/2006/extended-properties" xmlns:vt="http://schemas.openxmlformats.org/officeDocument/2006/docPropsVTypes">
  <Template>TM10001114[[fn=Gallery]]</Template>
  <TotalTime>59</TotalTime>
  <Words>1535</Words>
  <Application>Microsoft Office PowerPoint</Application>
  <PresentationFormat>Widescreen</PresentationFormat>
  <Paragraphs>226</Paragraphs>
  <Slides>24</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Gill Sans MT</vt:lpstr>
      <vt:lpstr>Times New Roman</vt:lpstr>
      <vt:lpstr>Gallery</vt:lpstr>
      <vt:lpstr>PowerPoint Presentation</vt:lpstr>
      <vt:lpstr>Agenda</vt:lpstr>
      <vt:lpstr>Wait, We Did Nothing Wrong</vt:lpstr>
      <vt:lpstr>The Race of the Police Shooter and the Person Who was Shot</vt:lpstr>
      <vt:lpstr>The Number of Shots Fired </vt:lpstr>
      <vt:lpstr>The Release of the Officer’s Name and his Career History </vt:lpstr>
      <vt:lpstr>Videos Taken by Witnesses and Posted on Social Media </vt:lpstr>
      <vt:lpstr>Courtroom Issues</vt:lpstr>
      <vt:lpstr>FAQs I Received</vt:lpstr>
      <vt:lpstr>Why Try?</vt:lpstr>
      <vt:lpstr> Important Issues to Consider</vt:lpstr>
      <vt:lpstr>Your Reputation</vt:lpstr>
      <vt:lpstr>Plaintiff Attorney’s Reputation</vt:lpstr>
      <vt:lpstr>State or Federal Venue</vt:lpstr>
      <vt:lpstr>Will Immunities and Tort Caps Apply?</vt:lpstr>
      <vt:lpstr>Local and National News</vt:lpstr>
      <vt:lpstr>Cost of Defense Resolution</vt:lpstr>
      <vt:lpstr>Lessons Learned From a Mock Jury</vt:lpstr>
      <vt:lpstr>Verdict Potential</vt:lpstr>
      <vt:lpstr>Possible Ramifications of a Trial</vt:lpstr>
      <vt:lpstr>Resolution Strategies to Consider</vt:lpstr>
      <vt:lpstr>5 THINGS</vt:lpstr>
      <vt:lpstr>PowerPoint Presentation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Spiers</dc:creator>
  <cp:lastModifiedBy>Bob Smither</cp:lastModifiedBy>
  <cp:revision>4</cp:revision>
  <dcterms:created xsi:type="dcterms:W3CDTF">2022-03-10T16:33:09Z</dcterms:created>
  <dcterms:modified xsi:type="dcterms:W3CDTF">2022-03-21T16:20:39Z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0x010100672AEA1C95DFBA4E9BA6DBE1056168F2</vt:lpwstr>
  </property>
</Properties>
</file>